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8" r:id="rId5"/>
    <p:sldId id="262" r:id="rId6"/>
    <p:sldId id="289" r:id="rId7"/>
    <p:sldId id="260" r:id="rId8"/>
    <p:sldId id="261" r:id="rId9"/>
    <p:sldId id="259" r:id="rId10"/>
    <p:sldId id="267" r:id="rId11"/>
    <p:sldId id="281" r:id="rId12"/>
    <p:sldId id="290" r:id="rId13"/>
    <p:sldId id="287" r:id="rId14"/>
    <p:sldId id="270" r:id="rId15"/>
    <p:sldId id="268" r:id="rId16"/>
    <p:sldId id="282" r:id="rId17"/>
    <p:sldId id="280" r:id="rId18"/>
    <p:sldId id="269" r:id="rId19"/>
    <p:sldId id="275" r:id="rId20"/>
    <p:sldId id="265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271" r:id="rId34"/>
    <p:sldId id="276" r:id="rId35"/>
    <p:sldId id="274" r:id="rId36"/>
    <p:sldId id="304" r:id="rId37"/>
    <p:sldId id="30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F21E6-4E28-4ACA-BBE3-B1ED5D4F02A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3D7FF-37EC-464A-B413-B9E6DC7A25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7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476672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77-летию </a:t>
            </a:r>
            <a:r>
              <a:rPr lang="ru-RU" sz="3600" dirty="0" smtClean="0">
                <a:solidFill>
                  <a:srgbClr val="FF0000"/>
                </a:solidFill>
              </a:rPr>
              <a:t>снятия блокады Ленинграда посвящается…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198884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 мужества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3140968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Блокада Ленинграда</a:t>
            </a:r>
          </a:p>
          <a:p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сентября 1941 г. – </a:t>
            </a:r>
          </a:p>
          <a:p>
            <a:pPr algn="r"/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27 января 1944 г.</a:t>
            </a:r>
            <a:endParaRPr lang="ru-RU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24.jpg"/>
          <p:cNvPicPr>
            <a:picLocks noChangeAspect="1"/>
          </p:cNvPicPr>
          <p:nvPr/>
        </p:nvPicPr>
        <p:blipFill>
          <a:blip r:embed="rId3" cstate="print"/>
          <a:srcRect l="2760"/>
          <a:stretch>
            <a:fillRect/>
          </a:stretch>
        </p:blipFill>
        <p:spPr>
          <a:xfrm>
            <a:off x="642910" y="500042"/>
            <a:ext cx="7500990" cy="5644922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б2.jpg"/>
          <p:cNvPicPr>
            <a:picLocks noChangeAspect="1"/>
          </p:cNvPicPr>
          <p:nvPr/>
        </p:nvPicPr>
        <p:blipFill>
          <a:blip r:embed="rId3" cstate="print"/>
          <a:srcRect t="3801" b="6303"/>
          <a:stretch>
            <a:fillRect/>
          </a:stretch>
        </p:blipFill>
        <p:spPr>
          <a:xfrm>
            <a:off x="357158" y="285728"/>
            <a:ext cx="8429652" cy="632224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34631" cy="68580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рис.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85794"/>
            <a:ext cx="600079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596" y="357166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Хлеб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Рабочим – </a:t>
            </a:r>
            <a:r>
              <a:rPr lang="ru-RU" sz="4000" b="1" dirty="0" smtClean="0">
                <a:solidFill>
                  <a:srgbClr val="FF0000"/>
                </a:solidFill>
              </a:rPr>
              <a:t>250 гр.</a:t>
            </a:r>
            <a:r>
              <a:rPr lang="ru-RU" sz="4000" b="1" dirty="0" smtClean="0"/>
              <a:t> </a:t>
            </a:r>
            <a:br>
              <a:rPr lang="ru-RU" sz="4000" b="1" dirty="0" smtClean="0"/>
            </a:br>
            <a:r>
              <a:rPr lang="ru-RU" sz="4000" b="1" dirty="0" smtClean="0"/>
              <a:t>Служащим и детям  – </a:t>
            </a:r>
            <a:r>
              <a:rPr lang="ru-RU" sz="4000" b="1" dirty="0" smtClean="0">
                <a:solidFill>
                  <a:srgbClr val="FF0000"/>
                </a:solidFill>
              </a:rPr>
              <a:t>125 гр. </a:t>
            </a:r>
            <a:r>
              <a:rPr lang="ru-RU" sz="4000" b="1" dirty="0" smtClean="0"/>
              <a:t>в день. </a:t>
            </a:r>
            <a:endParaRPr lang="ru-RU" sz="4000" b="1" dirty="0"/>
          </a:p>
        </p:txBody>
      </p:sp>
      <p:pic>
        <p:nvPicPr>
          <p:cNvPr id="7" name="Picture 4" descr="хлеб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27019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хле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2492375"/>
            <a:ext cx="4176713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бл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626" y="2371725"/>
            <a:ext cx="3047106" cy="420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881116"/>
            <a:ext cx="7272809" cy="521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63688" y="1052736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Дистрофия, цинга.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б3.jpg"/>
          <p:cNvPicPr>
            <a:picLocks noChangeAspect="1"/>
          </p:cNvPicPr>
          <p:nvPr/>
        </p:nvPicPr>
        <p:blipFill>
          <a:blip r:embed="rId3" cstate="print"/>
          <a:srcRect l="2019" b="2159"/>
          <a:stretch>
            <a:fillRect/>
          </a:stretch>
        </p:blipFill>
        <p:spPr>
          <a:xfrm>
            <a:off x="-1" y="0"/>
            <a:ext cx="9157147" cy="68580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б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д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136" y="764704"/>
            <a:ext cx="711726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3.jpg"/>
          <p:cNvPicPr>
            <a:picLocks noChangeAspect="1"/>
          </p:cNvPicPr>
          <p:nvPr/>
        </p:nvPicPr>
        <p:blipFill>
          <a:blip r:embed="rId3" cstate="print"/>
          <a:srcRect r="4421"/>
          <a:stretch>
            <a:fillRect/>
          </a:stretch>
        </p:blipFill>
        <p:spPr>
          <a:xfrm>
            <a:off x="-1" y="0"/>
            <a:ext cx="9118775" cy="68580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Blockade2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596" y="785794"/>
            <a:ext cx="80724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Слава и тебе, великий город, 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Сливший воедино фронт и тыл. 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В небывалых трудностях который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Выстоял. Сражался. Победил"</a:t>
            </a:r>
          </a:p>
          <a:p>
            <a:pPr eaLnBrk="0" hangingPunct="0"/>
            <a:endParaRPr lang="ru-RU" sz="4000" i="1" dirty="0">
              <a:latin typeface="Arial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7818" y="928670"/>
            <a:ext cx="331635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Таня Савичева 11 лет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портрет"/>
          <p:cNvPicPr>
            <a:picLocks noChangeAspect="1" noChangeArrowheads="1"/>
          </p:cNvPicPr>
          <p:nvPr/>
        </p:nvPicPr>
        <p:blipFill>
          <a:blip r:embed="rId3" cstate="print"/>
          <a:srcRect t="1736" b="3670"/>
          <a:stretch>
            <a:fillRect/>
          </a:stretch>
        </p:blipFill>
        <p:spPr bwMode="auto">
          <a:xfrm>
            <a:off x="130175" y="188913"/>
            <a:ext cx="4716463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с папо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3525838"/>
            <a:ext cx="3495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 descr="Та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2276475"/>
            <a:ext cx="19050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5" descr="Таня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513" y="1308100"/>
            <a:ext cx="2400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6" descr="фрагме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9850" y="2095500"/>
            <a:ext cx="24479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0" name="Picture 8" descr="дос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690563"/>
            <a:ext cx="19812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дневни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/>
              <a:t>…из личного дневника…</a:t>
            </a:r>
            <a:br>
              <a:rPr lang="ru-RU" sz="4000" dirty="0"/>
            </a:br>
            <a:r>
              <a:rPr lang="ru-RU" sz="4000" dirty="0"/>
              <a:t>На «Ж» - Женя…</a:t>
            </a:r>
          </a:p>
        </p:txBody>
      </p:sp>
      <p:pic>
        <p:nvPicPr>
          <p:cNvPr id="121860" name="Picture 4" descr="ма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732213"/>
            <a:ext cx="3779837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autoRev="1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autoRev="1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дневни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/>
              <a:t>…из личного дневника… </a:t>
            </a:r>
            <a:br>
              <a:rPr lang="ru-RU" sz="4000"/>
            </a:br>
            <a:r>
              <a:rPr lang="ru-RU" sz="4000"/>
              <a:t>На «Б» - Бабушка…</a:t>
            </a:r>
          </a:p>
        </p:txBody>
      </p:sp>
      <p:pic>
        <p:nvPicPr>
          <p:cNvPr id="122884" name="Picture 4" descr="бабуш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636838"/>
            <a:ext cx="40322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дневни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 descr="пап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276475"/>
            <a:ext cx="48641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/>
              <a:t>…из личного дневника…</a:t>
            </a:r>
            <a:br>
              <a:rPr lang="ru-RU" sz="4000"/>
            </a:br>
            <a:r>
              <a:rPr lang="ru-RU" sz="4000"/>
              <a:t>На «Л» - Лека…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дневни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/>
              <a:t>…из личного дневника…</a:t>
            </a:r>
            <a:br>
              <a:rPr lang="ru-RU" sz="4000"/>
            </a:br>
            <a:r>
              <a:rPr lang="ru-RU" sz="4000"/>
              <a:t>На «В» - Дядя Вася…</a:t>
            </a:r>
          </a:p>
        </p:txBody>
      </p:sp>
      <p:pic>
        <p:nvPicPr>
          <p:cNvPr id="124932" name="Picture 4" descr="дяд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492375"/>
            <a:ext cx="4319587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дневни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/>
              <a:t>…из личного дневника…</a:t>
            </a:r>
            <a:br>
              <a:rPr lang="ru-RU" sz="4000"/>
            </a:br>
            <a:r>
              <a:rPr lang="ru-RU" sz="4000"/>
              <a:t>На «Л» - Дядя Лёша…</a:t>
            </a:r>
          </a:p>
        </p:txBody>
      </p:sp>
      <p:pic>
        <p:nvPicPr>
          <p:cNvPr id="125956" name="Picture 4" descr="дядя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492375"/>
            <a:ext cx="4160837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дневни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7850"/>
            <a:ext cx="925195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/>
              <a:t>…из личного дневника…</a:t>
            </a:r>
            <a:br>
              <a:rPr lang="ru-RU" sz="4000"/>
            </a:br>
            <a:r>
              <a:rPr lang="ru-RU" sz="4000"/>
              <a:t>На «М» - Мама…</a:t>
            </a:r>
          </a:p>
        </p:txBody>
      </p:sp>
      <p:pic>
        <p:nvPicPr>
          <p:cNvPr id="126980" name="Picture 4" descr="тёт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349500"/>
            <a:ext cx="4265612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дневни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7850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/>
              <a:t>…из личного дневника…</a:t>
            </a:r>
            <a:br>
              <a:rPr lang="ru-RU" sz="4000"/>
            </a:br>
            <a:r>
              <a:rPr lang="ru-RU" sz="4000"/>
              <a:t>…осталась одна Таня…</a:t>
            </a:r>
          </a:p>
        </p:txBody>
      </p:sp>
      <p:pic>
        <p:nvPicPr>
          <p:cNvPr id="128004" name="Picture 4" descr="осталас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36838"/>
            <a:ext cx="432117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днев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333375"/>
            <a:ext cx="6084888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5" descr="ли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0" y="4306888"/>
            <a:ext cx="27828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6408737" y="571480"/>
            <a:ext cx="27352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Heavy" pitchFamily="34" charset="0"/>
              </a:rPr>
              <a:t>Савичевы умерли …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Heavy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sz="3600" dirty="0">
              <a:solidFill>
                <a:srgbClr val="FF0000"/>
              </a:solidFill>
              <a:latin typeface="Franklin Gothic Heavy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Heavy" pitchFamily="34" charset="0"/>
              </a:rPr>
              <a:t>…умерли все.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6" dur="1500" autoRev="1" fill="hold"/>
                                        <p:tgtEl>
                                          <p:spTgt spid="129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500" autoRev="1" fill="hold"/>
                                        <p:tgtEl>
                                          <p:spTgt spid="129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autoRev="1" fill="hold"/>
                                        <p:tgtEl>
                                          <p:spTgt spid="129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3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1500" autoRev="1" fill="hold"/>
                                        <p:tgtEl>
                                          <p:spTgt spid="129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1500" autoRev="1" fill="hold"/>
                                        <p:tgtEl>
                                          <p:spTgt spid="129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500" autoRev="1" fill="hold"/>
                                        <p:tgtEl>
                                          <p:spTgt spid="129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340768"/>
            <a:ext cx="9144000" cy="38779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900 дней 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смерти, голода, холода, бомбёжек, отчаянья 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мужества.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па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909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памятник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825"/>
            <a:ext cx="4140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памятник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3933825"/>
            <a:ext cx="50038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492500" y="301625"/>
            <a:ext cx="5472113" cy="3271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/>
              <a:t>Таня умерла 1 июля 1944 года в больнице </a:t>
            </a:r>
            <a:br>
              <a:rPr lang="ru-RU" sz="3200"/>
            </a:br>
            <a:r>
              <a:rPr lang="ru-RU" sz="3200"/>
              <a:t>рабочего посёлка Шатки </a:t>
            </a:r>
            <a:br>
              <a:rPr lang="ru-RU" sz="3200"/>
            </a:br>
            <a:r>
              <a:rPr lang="ru-RU" sz="3200"/>
              <a:t>Горьковской области. </a:t>
            </a:r>
            <a:br>
              <a:rPr lang="ru-RU" sz="3200"/>
            </a:br>
            <a:r>
              <a:rPr lang="ru-RU" sz="3200"/>
              <a:t>Там же и похоронена…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ам солнц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385765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Б…Л…О…К…</a:t>
            </a:r>
            <a:r>
              <a:rPr lang="ru-RU" b="1" dirty="0">
                <a:solidFill>
                  <a:srgbClr val="FF0000"/>
                </a:solidFill>
                <a:latin typeface="Arial Black" pitchFamily="34" charset="0"/>
              </a:rPr>
              <a:t>А…Д…А…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Безымян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6553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>
                <a:solidFill>
                  <a:srgbClr val="FF0000"/>
                </a:solidFill>
              </a:rPr>
              <a:t>Дорога ЖИЗНИ – </a:t>
            </a:r>
            <a:br>
              <a:rPr lang="ru-RU" sz="4000">
                <a:solidFill>
                  <a:srgbClr val="FF0000"/>
                </a:solidFill>
              </a:rPr>
            </a:br>
            <a:r>
              <a:rPr lang="ru-RU" sz="3200">
                <a:solidFill>
                  <a:srgbClr val="FF0000"/>
                </a:solidFill>
              </a:rPr>
              <a:t>ниточка, связавшая город со страной…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2060575"/>
            <a:ext cx="6119813" cy="1296988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b="1">
                <a:solidFill>
                  <a:srgbClr val="FFFF00"/>
                </a:solidFill>
              </a:rPr>
              <a:t>Пролегла через Ладожское озеро…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b="1">
                <a:solidFill>
                  <a:srgbClr val="FFFF00"/>
                </a:solidFill>
              </a:rPr>
              <a:t>Скольких людей спасла эта дорога!</a:t>
            </a:r>
          </a:p>
        </p:txBody>
      </p:sp>
      <p:sp>
        <p:nvSpPr>
          <p:cNvPr id="145413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3276600" y="3573463"/>
            <a:ext cx="4557713" cy="458787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>
                <a:solidFill>
                  <a:srgbClr val="0000FF"/>
                </a:solidFill>
              </a:rPr>
              <a:t>…</a:t>
            </a:r>
            <a:r>
              <a:rPr lang="ru-RU" b="1">
                <a:solidFill>
                  <a:srgbClr val="FFFF00"/>
                </a:solidFill>
              </a:rPr>
              <a:t>прерванное кольцо…</a:t>
            </a:r>
          </a:p>
        </p:txBody>
      </p:sp>
      <p:pic>
        <p:nvPicPr>
          <p:cNvPr id="145414" name="Picture 6" descr="дорог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88913"/>
            <a:ext cx="2959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7" descr="дорога жизн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4149725"/>
            <a:ext cx="2900362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6" name="Picture 8" descr="лошад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365625"/>
            <a:ext cx="36496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45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build="p"/>
      <p:bldP spid="1454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rcRect t="3620" r="2610" b="2074"/>
          <a:stretch>
            <a:fillRect/>
          </a:stretch>
        </p:blipFill>
        <p:spPr>
          <a:xfrm>
            <a:off x="827584" y="836712"/>
            <a:ext cx="7335987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980728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 ноября 1941 г.  пошли первые грузовики с мукой.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016" y="890587"/>
            <a:ext cx="7410400" cy="493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4857760"/>
            <a:ext cx="85005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 января 1943 г. вражеское кольцо было прорвано.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 descr="https://4.bp.blogspot.com/-v2wiCjHh5yI/VWXwNSiPf8I/AAAAAAAADYk/93usClaSoTM/w1200-h630-p-k-no-nu/2015_Spb_PhotoDay_23.05.2015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8342665" cy="43798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38" name="Picture 2" descr="Ð¡ÑÐ¸ÑÐ¸ Ð¿ÑÐ¾ÑÑÐ² Ð±Ð»Ð¾ÐºÐ°Ð´Ñ ÐÐµÐ½Ð¸Ð½Ð³ÑÐ°Ð´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714908" cy="3143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14942" y="571480"/>
            <a:ext cx="39290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22 декабря 1942 года</a:t>
            </a:r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/>
              <a:t>была учреждена медаль </a:t>
            </a:r>
          </a:p>
          <a:p>
            <a:pPr algn="ctr"/>
            <a:r>
              <a:rPr lang="ru-RU" sz="2400" b="1" dirty="0" smtClean="0"/>
              <a:t>«За оборону Ленинграда». </a:t>
            </a:r>
          </a:p>
          <a:p>
            <a:pPr algn="ctr"/>
            <a:r>
              <a:rPr lang="ru-RU" sz="2400" b="1" dirty="0" smtClean="0">
                <a:solidFill>
                  <a:srgbClr val="FF3399"/>
                </a:solidFill>
              </a:rPr>
              <a:t>1500000 ленинградцев</a:t>
            </a:r>
            <a:r>
              <a:rPr lang="ru-RU" sz="2400" b="1" dirty="0" smtClean="0"/>
              <a:t> были представлены к награде. </a:t>
            </a:r>
            <a:endParaRPr lang="ru-RU" sz="24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2643182"/>
            <a:ext cx="115669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286380" y="2786058"/>
            <a:ext cx="3238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/>
              <a:t>Из </a:t>
            </a:r>
            <a:r>
              <a:rPr lang="ru-RU" sz="2400" b="1" dirty="0"/>
              <a:t>них </a:t>
            </a:r>
            <a:r>
              <a:rPr lang="ru-RU" sz="2400" b="1" dirty="0">
                <a:solidFill>
                  <a:srgbClr val="FF3399"/>
                </a:solidFill>
              </a:rPr>
              <a:t>15249 детей.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4214818"/>
            <a:ext cx="874846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27 января 1944 г. окончательное освобождение Ленинграда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берёзы 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6913563" cy="28082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>
                <a:solidFill>
                  <a:srgbClr val="FF0000"/>
                </a:solidFill>
              </a:rPr>
              <a:t>900 берёз…</a:t>
            </a:r>
            <a:br>
              <a:rPr lang="ru-RU" sz="4000">
                <a:solidFill>
                  <a:srgbClr val="FF0000"/>
                </a:solidFill>
              </a:rPr>
            </a:br>
            <a:r>
              <a:rPr lang="ru-RU" sz="3600">
                <a:solidFill>
                  <a:srgbClr val="FFFF00"/>
                </a:solidFill>
              </a:rPr>
              <a:t>…и всё же, город не сдался, </a:t>
            </a:r>
            <a:br>
              <a:rPr lang="ru-RU" sz="3600">
                <a:solidFill>
                  <a:srgbClr val="FFFF00"/>
                </a:solidFill>
              </a:rPr>
            </a:br>
            <a:r>
              <a:rPr lang="ru-RU" sz="3600">
                <a:solidFill>
                  <a:srgbClr val="FFFF00"/>
                </a:solidFill>
              </a:rPr>
              <a:t>все приближали Победу, </a:t>
            </a:r>
            <a:br>
              <a:rPr lang="ru-RU" sz="3600">
                <a:solidFill>
                  <a:srgbClr val="FFFF00"/>
                </a:solidFill>
              </a:rPr>
            </a:br>
            <a:r>
              <a:rPr lang="ru-RU" sz="3600">
                <a:solidFill>
                  <a:srgbClr val="FFFF00"/>
                </a:solidFill>
              </a:rPr>
              <a:t>как могли…</a:t>
            </a:r>
            <a:br>
              <a:rPr lang="ru-RU" sz="3600">
                <a:solidFill>
                  <a:srgbClr val="FFFF00"/>
                </a:solidFill>
              </a:rPr>
            </a:br>
            <a:r>
              <a:rPr lang="ru-RU" sz="3600">
                <a:solidFill>
                  <a:srgbClr val="FFFF00"/>
                </a:solidFill>
              </a:rPr>
              <a:t>Вечная им память!...</a:t>
            </a:r>
          </a:p>
        </p:txBody>
      </p:sp>
      <p:pic>
        <p:nvPicPr>
          <p:cNvPr id="140292" name="Picture 4" descr="в тыл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141663"/>
            <a:ext cx="21605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5" descr="воин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4063" y="1989138"/>
            <a:ext cx="2039937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6" descr="помощ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2788" y="5373688"/>
            <a:ext cx="2081212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5" name="Picture 7" descr="дети собир пулемёт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868863"/>
            <a:ext cx="2592387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6" name="Picture 8" descr="защитники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5661025"/>
            <a:ext cx="1366838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7" name="Picture 9" descr="матросы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7050" y="260350"/>
            <a:ext cx="22669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8" name="Picture 10" descr="прорыв блокад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4879975"/>
            <a:ext cx="273685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140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30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30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30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30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3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3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3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день осво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703478" cy="45005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9750" y="5229225"/>
            <a:ext cx="83534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27 января 1944 года</a:t>
            </a:r>
            <a:r>
              <a:rPr lang="ru-RU" sz="2400" b="1" dirty="0"/>
              <a:t>  </a:t>
            </a:r>
          </a:p>
          <a:p>
            <a:pPr algn="ctr"/>
            <a:r>
              <a:rPr lang="ru-RU" sz="2400" b="1" dirty="0"/>
              <a:t>над Невой прогремели </a:t>
            </a:r>
            <a:r>
              <a:rPr lang="ru-RU" sz="2400" b="1" dirty="0">
                <a:solidFill>
                  <a:srgbClr val="002060"/>
                </a:solidFill>
              </a:rPr>
              <a:t>24 залпа </a:t>
            </a:r>
            <a:r>
              <a:rPr lang="ru-RU" sz="2400" b="1" dirty="0"/>
              <a:t>торжественного салюта.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ru-RU" sz="2400" b="1" dirty="0"/>
              <a:t>Город был полностью освобожден от блокады.</a:t>
            </a:r>
          </a:p>
        </p:txBody>
      </p:sp>
      <p:pic>
        <p:nvPicPr>
          <p:cNvPr id="6" name="Picture 4" descr="https://ds04.infourok.ru/uploads/ex/005f/00101976-8fb9c3d3/im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142984"/>
            <a:ext cx="4857783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1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428595" y="428604"/>
            <a:ext cx="5041677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134076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150 000 тяжёлых снарядов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 descr="20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3714744" y="2571744"/>
            <a:ext cx="5043548" cy="375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55576" y="4379620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Более 100 000 зажигательных бомб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2958043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5 000 фугасных бомб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Windows_7\Downloads\8151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285860"/>
            <a:ext cx="5311260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19.jpg"/>
          <p:cNvPicPr>
            <a:picLocks noChangeAspect="1"/>
          </p:cNvPicPr>
          <p:nvPr/>
        </p:nvPicPr>
        <p:blipFill>
          <a:blip r:embed="rId3" cstate="print"/>
          <a:srcRect l="9037" r="8084"/>
          <a:stretch>
            <a:fillRect/>
          </a:stretch>
        </p:blipFill>
        <p:spPr>
          <a:xfrm>
            <a:off x="-1" y="0"/>
            <a:ext cx="9194453" cy="68580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650" name="Picture 2" descr="https://1.bp.blogspot.com/-HsHd-62F1hI/WIr8kNA_YSI/AAAAAAAAMDQ/Cjd9ybgNk_4WDMIeZ7EG5FqMU3-QSLIsACEw/s200/DSCF4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4286280" cy="57150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72066" y="2428868"/>
            <a:ext cx="38576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800" i="1" dirty="0" smtClean="0"/>
              <a:t>«Когда умерла мама, я была настолько слаба, что у меня не было сил увезти маму на кладбище.» </a:t>
            </a:r>
            <a:endParaRPr lang="ru-RU" sz="28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29190" y="1000108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3600" b="1" i="1" dirty="0" smtClean="0"/>
              <a:t>Фролова </a:t>
            </a:r>
          </a:p>
          <a:p>
            <a:r>
              <a:rPr lang="ru-RU" sz="3600" b="1" i="1" dirty="0" smtClean="0"/>
              <a:t>Галина Сергеевна</a:t>
            </a:r>
            <a:r>
              <a:rPr lang="ru-RU" b="1" i="1" dirty="0" smtClean="0"/>
              <a:t> </a:t>
            </a:r>
            <a:endParaRPr lang="ru-RU" b="1" i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1142976" y="428604"/>
            <a:ext cx="7335846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Вода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источник жизни!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за водо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96975"/>
            <a:ext cx="3671888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во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781300"/>
            <a:ext cx="41402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1472" y="5072074"/>
            <a:ext cx="35274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Свыше 640 тысяч</a:t>
            </a:r>
            <a:r>
              <a:rPr lang="ru-RU" sz="2400" b="1" dirty="0"/>
              <a:t> ленинградцев погибло </a:t>
            </a:r>
          </a:p>
          <a:p>
            <a:pPr algn="ctr"/>
            <a:r>
              <a:rPr lang="ru-RU" sz="2400" b="1" dirty="0"/>
              <a:t>от голода.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764704"/>
            <a:ext cx="3815272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571480"/>
            <a:ext cx="7286676" cy="547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226</Words>
  <Application>Microsoft Office PowerPoint</Application>
  <PresentationFormat>Экран (4:3)</PresentationFormat>
  <Paragraphs>54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К</vt:lpstr>
      <vt:lpstr>Слайд 3</vt:lpstr>
      <vt:lpstr>К</vt:lpstr>
      <vt:lpstr>Слайд 5</vt:lpstr>
      <vt:lpstr>Слайд 6</vt:lpstr>
      <vt:lpstr>К</vt:lpstr>
      <vt:lpstr>Слайд 8</vt:lpstr>
      <vt:lpstr>К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…из личного дневника… На «Ж» - Женя…</vt:lpstr>
      <vt:lpstr>…из личного дневника…  На «Б» - Бабушка…</vt:lpstr>
      <vt:lpstr>…из личного дневника… На «Л» - Лека…</vt:lpstr>
      <vt:lpstr>…из личного дневника… На «В» - Дядя Вася…</vt:lpstr>
      <vt:lpstr>…из личного дневника… На «Л» - Дядя Лёша…</vt:lpstr>
      <vt:lpstr>…из личного дневника… На «М» - Мама…</vt:lpstr>
      <vt:lpstr>…из личного дневника… …осталась одна Таня…</vt:lpstr>
      <vt:lpstr>Слайд 29</vt:lpstr>
      <vt:lpstr>Таня умерла 1 июля 1944 года в больнице  рабочего посёлка Шатки  Горьковской области.  Там же и похоронена…</vt:lpstr>
      <vt:lpstr>Б…Л…О…К…А…Д…А…</vt:lpstr>
      <vt:lpstr>Дорога ЖИЗНИ –  ниточка, связавшая город со страной…</vt:lpstr>
      <vt:lpstr>Слайд 33</vt:lpstr>
      <vt:lpstr>Слайд 34</vt:lpstr>
      <vt:lpstr>Слайд 35</vt:lpstr>
      <vt:lpstr>900 берёз… …и всё же, город не сдался,  все приближали Победу,  как могли… Вечная им память!...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</dc:creator>
  <cp:lastModifiedBy>qq</cp:lastModifiedBy>
  <cp:revision>31</cp:revision>
  <dcterms:created xsi:type="dcterms:W3CDTF">2015-01-21T09:34:26Z</dcterms:created>
  <dcterms:modified xsi:type="dcterms:W3CDTF">2021-01-26T08:34:25Z</dcterms:modified>
</cp:coreProperties>
</file>