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01" r:id="rId2"/>
    <p:sldId id="422" r:id="rId3"/>
    <p:sldId id="434" r:id="rId4"/>
    <p:sldId id="435" r:id="rId5"/>
    <p:sldId id="436" r:id="rId6"/>
    <p:sldId id="428" r:id="rId7"/>
    <p:sldId id="423" r:id="rId8"/>
    <p:sldId id="432" r:id="rId9"/>
    <p:sldId id="430" r:id="rId10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A30C399A-5D72-4F92-8760-B1DB3BE40996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885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E88AC925-506A-4E87-8C0B-3FCBFBD3E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37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xmlns="" id="{7AF9DF10-9F01-426A-91DA-00C01FC6C0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xmlns="" id="{46E99B97-F2CA-4F3F-AAE7-110E95DEE8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xmlns="" id="{527385FC-CCA9-44CE-A2DC-C2AE29664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68" indent="-28571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73" indent="-22857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22" indent="-22857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71" indent="-22857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2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7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19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767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2A8811-8B4D-4923-A338-47701FC64378}" type="slidenum">
              <a:rPr lang="ru-RU" altLang="ru-RU" sz="1200"/>
              <a:pPr/>
              <a:t>1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483893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xmlns="" id="{7AF9DF10-9F01-426A-91DA-00C01FC6C0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xmlns="" id="{46E99B97-F2CA-4F3F-AAE7-110E95DEE8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xmlns="" id="{527385FC-CCA9-44CE-A2DC-C2AE29664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68" indent="-28571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73" indent="-22857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22" indent="-22857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71" indent="-22857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2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7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19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767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2A8811-8B4D-4923-A338-47701FC64378}" type="slidenum">
              <a:rPr lang="ru-RU" altLang="ru-RU" sz="1200"/>
              <a:pPr/>
              <a:t>2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756544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xmlns="" id="{7AF9DF10-9F01-426A-91DA-00C01FC6C0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xmlns="" id="{46E99B97-F2CA-4F3F-AAE7-110E95DEE8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xmlns="" id="{527385FC-CCA9-44CE-A2DC-C2AE29664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68" indent="-28571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73" indent="-22857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22" indent="-22857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71" indent="-22857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2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7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19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767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2A8811-8B4D-4923-A338-47701FC64378}" type="slidenum">
              <a:rPr lang="ru-RU" altLang="ru-RU" sz="1200"/>
              <a:pPr/>
              <a:t>3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68642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xmlns="" id="{7AF9DF10-9F01-426A-91DA-00C01FC6C0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xmlns="" id="{46E99B97-F2CA-4F3F-AAE7-110E95DEE8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xmlns="" id="{527385FC-CCA9-44CE-A2DC-C2AE29664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68" indent="-28571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73" indent="-22857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22" indent="-22857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71" indent="-22857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2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7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19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767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2A8811-8B4D-4923-A338-47701FC64378}" type="slidenum">
              <a:rPr lang="ru-RU" altLang="ru-RU" sz="1200"/>
              <a:pPr/>
              <a:t>4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037537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xmlns="" id="{7AF9DF10-9F01-426A-91DA-00C01FC6C0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xmlns="" id="{46E99B97-F2CA-4F3F-AAE7-110E95DEE8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xmlns="" id="{527385FC-CCA9-44CE-A2DC-C2AE29664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68" indent="-28571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73" indent="-22857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22" indent="-22857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71" indent="-22857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2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7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19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767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2A8811-8B4D-4923-A338-47701FC64378}" type="slidenum">
              <a:rPr lang="ru-RU" altLang="ru-RU" sz="1200"/>
              <a:pPr/>
              <a:t>5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956368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xmlns="" id="{7AF9DF10-9F01-426A-91DA-00C01FC6C0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xmlns="" id="{46E99B97-F2CA-4F3F-AAE7-110E95DEE8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xmlns="" id="{527385FC-CCA9-44CE-A2DC-C2AE29664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68" indent="-28571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73" indent="-22857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22" indent="-22857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71" indent="-22857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2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7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19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767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2A8811-8B4D-4923-A338-47701FC64378}" type="slidenum">
              <a:rPr lang="ru-RU" altLang="ru-RU" sz="1200"/>
              <a:pPr/>
              <a:t>6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596603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xmlns="" id="{7AF9DF10-9F01-426A-91DA-00C01FC6C0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xmlns="" id="{46E99B97-F2CA-4F3F-AAE7-110E95DEE8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xmlns="" id="{527385FC-CCA9-44CE-A2DC-C2AE29664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68" indent="-28571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73" indent="-22857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22" indent="-22857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71" indent="-22857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2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7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19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767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2A8811-8B4D-4923-A338-47701FC64378}" type="slidenum">
              <a:rPr lang="ru-RU" altLang="ru-RU" sz="1200"/>
              <a:pPr/>
              <a:t>7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899449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xmlns="" id="{7AF9DF10-9F01-426A-91DA-00C01FC6C0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xmlns="" id="{46E99B97-F2CA-4F3F-AAE7-110E95DEE8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xmlns="" id="{527385FC-CCA9-44CE-A2DC-C2AE29664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68" indent="-28571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73" indent="-22857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22" indent="-22857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71" indent="-22857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2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7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19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767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2A8811-8B4D-4923-A338-47701FC64378}" type="slidenum">
              <a:rPr lang="ru-RU" altLang="ru-RU" sz="1200"/>
              <a:pPr/>
              <a:t>8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104819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xmlns="" id="{7AF9DF10-9F01-426A-91DA-00C01FC6C0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xmlns="" id="{46E99B97-F2CA-4F3F-AAE7-110E95DEE8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xmlns="" id="{527385FC-CCA9-44CE-A2DC-C2AE29664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68" indent="-28571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73" indent="-22857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22" indent="-22857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71" indent="-22857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2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7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19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767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2A8811-8B4D-4923-A338-47701FC64378}" type="slidenum">
              <a:rPr lang="ru-RU" altLang="ru-RU" sz="1200"/>
              <a:pPr/>
              <a:t>9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2792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78A1F8-3AB9-4BE7-9D22-B613B4956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BFC97A3-A4D6-45BE-9895-3D67304A0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B5A65C-281D-42EA-9B84-B8F564D84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6A0B-5701-4DE0-82AA-D0314CFD749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2221D1-A6A0-4F0A-8E6C-3B515841C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1615CE-2857-4E2E-BA33-DD4E316F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E080-86A9-4B5E-A288-00CC70F24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36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929988-3F57-4046-B19D-36CB5E81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D332713-4E04-49C4-9F30-EE9E8E41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05FEC6-0DEF-46DF-A763-93D7C39E3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6A0B-5701-4DE0-82AA-D0314CFD749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563F8B-CEF8-407D-B9C1-D9FC3E374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295D70-2661-476B-880E-03A1660F9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E080-86A9-4B5E-A288-00CC70F24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7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82A3510-587D-4F1B-8DC0-518903D510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3D41FB5-9AC1-4005-8BBB-15D3B955D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14F397-6056-44A6-BA34-995BA09EA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6A0B-5701-4DE0-82AA-D0314CFD749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087821-4E75-4709-879D-83CFFC37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6B54AC-B185-431C-BA14-6F9384BA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E080-86A9-4B5E-A288-00CC70F24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46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D5C206-1270-41F3-9E20-0980A35A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21D787-0724-4430-B122-17804FBD9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047594-144A-4A43-8467-80C973A32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6A0B-5701-4DE0-82AA-D0314CFD749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D26069-6943-44A1-83F4-808E69371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1831B8-182E-4707-8BCD-DC9787F4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E080-86A9-4B5E-A288-00CC70F24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9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57BE0D-D6CD-4CD9-B871-71946ED1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8175142-F7A1-45DE-BA10-5C86A769B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5835BF-85B4-4DF0-8058-EF7C6B7D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6A0B-5701-4DE0-82AA-D0314CFD749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E9C3C2-2607-4621-8833-F4C7947B4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4A42A6-3E24-41B5-B099-1311CF8B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E080-86A9-4B5E-A288-00CC70F24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7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BCF374-ECDA-48B3-8A5C-F9376FDB7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3F5D1B-C2DA-4250-9426-D261A0676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155D0AA-55B0-4A10-AF8B-85F0F4E3E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761F6A4-9BDD-4D39-8355-CF766661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6A0B-5701-4DE0-82AA-D0314CFD749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530D5A7-C56C-4EFB-8BF7-D584134C9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6157FDE-C1F3-4363-A552-BA66D781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E080-86A9-4B5E-A288-00CC70F24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81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3BACEB-EFE4-4511-B1CF-68CD52CC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6F83C8-94C4-440F-8E42-7BF2568A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773C2D0-ACCB-49F5-9813-61653AF85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1F3883A-C83D-42E2-8A41-696673681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FAF7E35-E71A-450D-A58E-BC4C3FA09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33BCA41-0FDC-4789-8776-DDBD14881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6A0B-5701-4DE0-82AA-D0314CFD749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9CDFCDE-CCAA-4359-ADDB-457CD35E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2F03F85-B54A-4599-8D1D-3C582BC0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E080-86A9-4B5E-A288-00CC70F24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9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98246D-9833-4101-9C55-39E65AEE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B4B14A-1CD9-4795-A9A5-F39760C3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6A0B-5701-4DE0-82AA-D0314CFD749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964D17F-4E75-4332-A1C8-75ACF18C1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23CE66-B2E9-424C-BD74-338009E03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E080-86A9-4B5E-A288-00CC70F24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0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047930C-3239-4B4B-8972-756EE8985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6A0B-5701-4DE0-82AA-D0314CFD749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DD89819-C9F0-40B4-89FD-D6AF58AA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0DFD235-B463-44E2-BDB5-769F4522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E080-86A9-4B5E-A288-00CC70F24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57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F24E1C-772D-4574-85B0-281A956D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AEA43D-8229-4AFB-AC80-8B234A3B7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795E185-7490-49D4-B139-B6A0D14D6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74C1F03-5BAA-4EF3-AE49-09F181E7D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6A0B-5701-4DE0-82AA-D0314CFD749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61E92C5-9E00-4A11-A99D-F65DB49A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62DB54-24F8-4F6B-AC10-CC9E31D3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E080-86A9-4B5E-A288-00CC70F24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8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7E30BD-9D30-4675-984C-7CDEEECE2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A4D88F4-B514-4D50-AADE-FC334989F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89E1043-C380-4D4E-B9A5-91B67E4D1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544D33C-5DF0-4ECB-A887-3CA728F4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6A0B-5701-4DE0-82AA-D0314CFD749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D43ED0-9739-4686-988B-A45059E37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CF5E31A-1A2B-4883-8539-B18D00BA3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E080-86A9-4B5E-A288-00CC70F24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08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42C5A2-04ED-40BF-86EB-8C00EB800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682B677-A513-4973-AE96-0FB7DCB73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D8426-89EB-46C5-AF69-B48478D58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A6A0B-5701-4DE0-82AA-D0314CFD749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2DA335-8DD7-4844-871E-B0B0F2415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107BBF-A924-4260-8B5D-92BC42294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0E080-86A9-4B5E-A288-00CC70F24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07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trudvsem.ru/educational-programs?_regionIds=0824434f-4098-4467-af72-d4f702fed335&amp;page=0&amp;titleType=COURSE_NAM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opk.pa@mail.ru" TargetMode="External"/><Relationship Id="rId4" Type="http://schemas.openxmlformats.org/officeDocument/2006/relationships/hyperlink" Target="mailto:info-iv@ranepa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7">
            <a:extLst>
              <a:ext uri="{FF2B5EF4-FFF2-40B4-BE49-F238E27FC236}">
                <a16:creationId xmlns:a16="http://schemas.microsoft.com/office/drawing/2014/main" xmlns="" id="{DF9F5789-7202-4BAA-8168-7BE42F577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014413"/>
            <a:ext cx="9906000" cy="842962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xmlns="" id="{4203B1E2-60F3-4B36-8F25-9B4C77AB8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0"/>
            <a:ext cx="314166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41995DF-F1EB-4052-95B8-104836ADAAE9}"/>
              </a:ext>
            </a:extLst>
          </p:cNvPr>
          <p:cNvSpPr txBox="1">
            <a:spLocks/>
          </p:cNvSpPr>
          <p:nvPr/>
        </p:nvSpPr>
        <p:spPr>
          <a:xfrm>
            <a:off x="1611313" y="188913"/>
            <a:ext cx="8229600" cy="8382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endParaRPr lang="ru-RU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1" name="TextBox 3">
            <a:extLst>
              <a:ext uri="{FF2B5EF4-FFF2-40B4-BE49-F238E27FC236}">
                <a16:creationId xmlns:a16="http://schemas.microsoft.com/office/drawing/2014/main" xmlns="" id="{2150AA80-95B6-4265-BF5F-250604129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525" y="-49213"/>
            <a:ext cx="2819400" cy="107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951A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Ивановский филиал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644A2B-F3B2-449E-9C6F-E57B47582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893886"/>
            <a:ext cx="9432925" cy="417440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проекта «Содействие занятости населения» 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национального проекта «Демография»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7">
            <a:extLst>
              <a:ext uri="{FF2B5EF4-FFF2-40B4-BE49-F238E27FC236}">
                <a16:creationId xmlns:a16="http://schemas.microsoft.com/office/drawing/2014/main" xmlns="" id="{DF9F5789-7202-4BAA-8168-7BE42F577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989" y="1027113"/>
            <a:ext cx="9906000" cy="842962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КТО МОЖЕТ УЧАСТВОВАТЬ В </a:t>
            </a:r>
            <a:r>
              <a:rPr lang="ru-RU" sz="2400" b="1" dirty="0" smtClean="0">
                <a:solidFill>
                  <a:schemeClr val="bg1"/>
                </a:solidFill>
              </a:rPr>
              <a:t>НАШИХ ПРОГРАММАХ?</a:t>
            </a:r>
            <a:endParaRPr lang="ru-RU" altLang="ru-RU" sz="2100" dirty="0">
              <a:solidFill>
                <a:schemeClr val="bg1"/>
              </a:solidFill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xmlns="" id="{4203B1E2-60F3-4B36-8F25-9B4C77AB8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0"/>
            <a:ext cx="314166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41995DF-F1EB-4052-95B8-104836ADAAE9}"/>
              </a:ext>
            </a:extLst>
          </p:cNvPr>
          <p:cNvSpPr txBox="1">
            <a:spLocks/>
          </p:cNvSpPr>
          <p:nvPr/>
        </p:nvSpPr>
        <p:spPr>
          <a:xfrm>
            <a:off x="1611313" y="188913"/>
            <a:ext cx="8229600" cy="8382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endParaRPr lang="ru-RU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1" name="TextBox 3">
            <a:extLst>
              <a:ext uri="{FF2B5EF4-FFF2-40B4-BE49-F238E27FC236}">
                <a16:creationId xmlns:a16="http://schemas.microsoft.com/office/drawing/2014/main" xmlns="" id="{2150AA80-95B6-4265-BF5F-250604129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525" y="-49213"/>
            <a:ext cx="2819400" cy="107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951A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Ивановский филиал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644A2B-F3B2-449E-9C6F-E57B47582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9684" y="2268185"/>
            <a:ext cx="8304998" cy="3776353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cs typeface="Times New Roman" panose="02020603050405020304" pitchFamily="18" charset="0"/>
              </a:rPr>
              <a:t>олодежь </a:t>
            </a:r>
            <a:r>
              <a:rPr lang="ru-RU" sz="2000" b="1" dirty="0">
                <a:cs typeface="Times New Roman" panose="02020603050405020304" pitchFamily="18" charset="0"/>
              </a:rPr>
              <a:t>в возрасте до 35 лет включительно, относящаяся к </a:t>
            </a:r>
            <a:r>
              <a:rPr lang="ru-RU" sz="2000" b="1" dirty="0" smtClean="0">
                <a:cs typeface="Times New Roman" panose="02020603050405020304" pitchFamily="18" charset="0"/>
              </a:rPr>
              <a:t>категориям:</a:t>
            </a:r>
            <a:br>
              <a:rPr lang="ru-RU" sz="2000" b="1" dirty="0" smtClean="0">
                <a:cs typeface="Times New Roman" panose="02020603050405020304" pitchFamily="18" charset="0"/>
              </a:rPr>
            </a:br>
            <a:r>
              <a:rPr lang="ru-RU" sz="2000" dirty="0">
                <a:cs typeface="Times New Roman" panose="02020603050405020304" pitchFamily="18" charset="0"/>
              </a:rPr>
              <a:t/>
            </a:r>
            <a:br>
              <a:rPr lang="ru-RU" sz="2000" dirty="0">
                <a:cs typeface="Times New Roman" panose="02020603050405020304" pitchFamily="18" charset="0"/>
              </a:rPr>
            </a:br>
            <a:r>
              <a:rPr lang="ru-RU" sz="2000" dirty="0" smtClean="0">
                <a:cs typeface="Times New Roman" panose="02020603050405020304" pitchFamily="18" charset="0"/>
              </a:rPr>
              <a:t>- граждане, </a:t>
            </a:r>
            <a:r>
              <a:rPr lang="ru-RU" sz="2000" dirty="0">
                <a:cs typeface="Times New Roman" panose="02020603050405020304" pitchFamily="18" charset="0"/>
              </a:rPr>
              <a:t>которые с даты выдачи им документа об образовании (квалификации) не являются занятыми в соответствии с законодательством о занятости населения в течение 4 месяцев и более</a:t>
            </a:r>
            <a:r>
              <a:rPr lang="ru-RU" sz="2000" dirty="0" smtClean="0">
                <a:cs typeface="Times New Roman" panose="02020603050405020304" pitchFamily="18" charset="0"/>
              </a:rPr>
              <a:t>;</a:t>
            </a:r>
            <a:br>
              <a:rPr lang="ru-RU" sz="2000" dirty="0" smtClean="0">
                <a:cs typeface="Times New Roman" panose="02020603050405020304" pitchFamily="18" charset="0"/>
              </a:rPr>
            </a:br>
            <a:r>
              <a:rPr lang="ru-RU" sz="2000" dirty="0">
                <a:cs typeface="Times New Roman" panose="02020603050405020304" pitchFamily="18" charset="0"/>
              </a:rPr>
              <a:t/>
            </a:r>
            <a:br>
              <a:rPr lang="ru-RU" sz="2000" dirty="0">
                <a:cs typeface="Times New Roman" panose="02020603050405020304" pitchFamily="18" charset="0"/>
              </a:rPr>
            </a:br>
            <a:r>
              <a:rPr lang="ru-RU" sz="2000" dirty="0" smtClean="0">
                <a:cs typeface="Times New Roman" panose="02020603050405020304" pitchFamily="18" charset="0"/>
              </a:rPr>
              <a:t>- граждане, завершающие </a:t>
            </a:r>
            <a:r>
              <a:rPr lang="ru-RU" sz="2000" dirty="0">
                <a:cs typeface="Times New Roman" panose="02020603050405020304" pitchFamily="18" charset="0"/>
              </a:rPr>
              <a:t>обучение по образовательным программам среднего профессионального или высшего образования в текущем календарном году, </a:t>
            </a:r>
            <a:r>
              <a:rPr lang="ru-RU" sz="2000" dirty="0" smtClean="0">
                <a:cs typeface="Times New Roman" panose="02020603050405020304" pitchFamily="18" charset="0"/>
              </a:rPr>
              <a:t>обратившиеся </a:t>
            </a:r>
            <a:r>
              <a:rPr lang="ru-RU" sz="2000" dirty="0">
                <a:cs typeface="Times New Roman" panose="02020603050405020304" pitchFamily="18" charset="0"/>
              </a:rPr>
              <a:t>в органы службы занятости, для которых отсутствует подходящая работа по полученной профессии (специальности</a:t>
            </a:r>
            <a:r>
              <a:rPr lang="ru-RU" sz="2000" dirty="0" smtClean="0">
                <a:cs typeface="Times New Roman" panose="02020603050405020304" pitchFamily="18" charset="0"/>
              </a:rPr>
              <a:t>).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>
                <a:latin typeface="+mn-lt"/>
              </a:rPr>
              <a:t>      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Рисунок 7" descr="https://trudvsem.ranepa.ru/images/tild6535-6237-4532-b834-343064323035__rectangle_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69" y="2041633"/>
            <a:ext cx="2245521" cy="2019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8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7">
            <a:extLst>
              <a:ext uri="{FF2B5EF4-FFF2-40B4-BE49-F238E27FC236}">
                <a16:creationId xmlns:a16="http://schemas.microsoft.com/office/drawing/2014/main" xmlns="" id="{DF9F5789-7202-4BAA-8168-7BE42F577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1001710"/>
            <a:ext cx="9906000" cy="89217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Бухгалтерский учет в бюджетных организациях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altLang="ru-RU" dirty="0">
              <a:solidFill>
                <a:schemeClr val="bg1"/>
              </a:solidFill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xmlns="" id="{4203B1E2-60F3-4B36-8F25-9B4C77AB8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0"/>
            <a:ext cx="314166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41995DF-F1EB-4052-95B8-104836ADAAE9}"/>
              </a:ext>
            </a:extLst>
          </p:cNvPr>
          <p:cNvSpPr txBox="1">
            <a:spLocks/>
          </p:cNvSpPr>
          <p:nvPr/>
        </p:nvSpPr>
        <p:spPr>
          <a:xfrm>
            <a:off x="1611313" y="188913"/>
            <a:ext cx="8229600" cy="8382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endParaRPr lang="ru-RU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1" name="TextBox 3">
            <a:extLst>
              <a:ext uri="{FF2B5EF4-FFF2-40B4-BE49-F238E27FC236}">
                <a16:creationId xmlns:a16="http://schemas.microsoft.com/office/drawing/2014/main" xmlns="" id="{2150AA80-95B6-4265-BF5F-250604129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525" y="-49213"/>
            <a:ext cx="2819400" cy="107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951A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Ивановский филиал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644A2B-F3B2-449E-9C6F-E57B47582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647" y="1893886"/>
            <a:ext cx="10949049" cy="4732545"/>
          </a:xfrm>
        </p:spPr>
        <p:txBody>
          <a:bodyPr>
            <a:noAutofit/>
          </a:bodyPr>
          <a:lstStyle/>
          <a:p>
            <a:pPr algn="l"/>
            <a:r>
              <a:rPr lang="ru-RU" sz="2200" b="1" dirty="0"/>
              <a:t>Основы бухгалтерского учета. </a:t>
            </a:r>
            <a:r>
              <a:rPr lang="ru-RU" sz="2200" dirty="0"/>
              <a:t>Цели, задачи и принципы организации бухгалтерского учета. Закон о бухгалтерском учете и его адаптация к особенностям организаций бюджетной сферы. Основы бюджетной системы РФ и ее отражение в методике бухгалтерского учета. Изменения в законодательстве о </a:t>
            </a:r>
            <a:r>
              <a:rPr lang="ru-RU" sz="2200" dirty="0" smtClean="0"/>
              <a:t>бухгалтерском учете.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/>
              <a:t>Стандартизация учетных процедур в организациях бюджетной сферы. </a:t>
            </a:r>
            <a:r>
              <a:rPr lang="ru-RU" sz="2200" dirty="0"/>
              <a:t>Действующая российская нормативно-правовая база, регламентирующая методику бухгалтерского учета и ее применение в практической деятельности. Применение стандартов бухгалтерского учета. Методика бухгалтерского учета отдельных объектов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/>
              <a:t>Бухгалтерская отчетность организаций бюджетной сферы. </a:t>
            </a:r>
            <a:r>
              <a:rPr lang="ru-RU" sz="2200" dirty="0"/>
              <a:t>Нормативно-правовая база составления отчетности организаций бюджетной сферы. Организация внутреннего контроля учета и отчетности в государственных (муниципальных) учреждениях. Методика заполнения показателей бухгалтерской отчетности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endParaRPr lang="ru-RU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46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7">
            <a:extLst>
              <a:ext uri="{FF2B5EF4-FFF2-40B4-BE49-F238E27FC236}">
                <a16:creationId xmlns:a16="http://schemas.microsoft.com/office/drawing/2014/main" xmlns="" id="{DF9F5789-7202-4BAA-8168-7BE42F577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774" y="1014412"/>
            <a:ext cx="10865922" cy="69563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+mj-lt"/>
              </a:rPr>
              <a:t>Организационно-правовые основы государственной гражданской (муниципальной) службы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altLang="ru-RU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xmlns="" id="{4203B1E2-60F3-4B36-8F25-9B4C77AB8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0"/>
            <a:ext cx="314166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41995DF-F1EB-4052-95B8-104836ADAAE9}"/>
              </a:ext>
            </a:extLst>
          </p:cNvPr>
          <p:cNvSpPr txBox="1">
            <a:spLocks/>
          </p:cNvSpPr>
          <p:nvPr/>
        </p:nvSpPr>
        <p:spPr>
          <a:xfrm>
            <a:off x="1611313" y="188913"/>
            <a:ext cx="8229600" cy="8382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endParaRPr lang="ru-RU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1" name="TextBox 3">
            <a:extLst>
              <a:ext uri="{FF2B5EF4-FFF2-40B4-BE49-F238E27FC236}">
                <a16:creationId xmlns:a16="http://schemas.microsoft.com/office/drawing/2014/main" xmlns="" id="{2150AA80-95B6-4265-BF5F-250604129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525" y="-49213"/>
            <a:ext cx="2819400" cy="107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951A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Ивановский филиал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644A2B-F3B2-449E-9C6F-E57B47582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647" y="1893886"/>
            <a:ext cx="10949049" cy="4732545"/>
          </a:xfrm>
        </p:spPr>
        <p:txBody>
          <a:bodyPr>
            <a:noAutofit/>
          </a:bodyPr>
          <a:lstStyle/>
          <a:p>
            <a:pPr algn="l"/>
            <a:r>
              <a:rPr lang="ru-RU" sz="1800" b="1" dirty="0"/>
              <a:t>Организационно-правовое обеспечение государственной гражданской (муниципальной) службы. </a:t>
            </a:r>
            <a:r>
              <a:rPr lang="ru-RU" sz="1800" dirty="0"/>
              <a:t>Теория современного государства и права. Конституционные основы российского государства. Правовые основы государственного управления и местного самоуправления. Правовое обеспечение государственной гражданской (муниципальной) службы. Прохождение государственной гражданской (муниципальной) службы. Государственная политика в сфере профилактики и противодействия коррупции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Развитие профессиональных компетенций государственного гражданского (муниципального) служащего. </a:t>
            </a:r>
            <a:r>
              <a:rPr lang="ru-RU" sz="1800" dirty="0"/>
              <a:t>Финансово-экономические основы государственного и муниципального управления. Стратегическое планирование в Российской Федерации. Реализация национальных проектов. Документационное обеспечение государственного и муниципального управления. Информационная политика государства. Цифровизация процессов управления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Личностная компетентность государственного гражданского (муниципального) служащего. </a:t>
            </a:r>
            <a:r>
              <a:rPr lang="ru-RU" sz="1800" dirty="0"/>
              <a:t>Повышение эффективности работы с обращениями граждан. Социальная ответственность государственных гражданских (муниципальных) служащих. Психология профессиональной деятельности. Этика поведения и делового общения. Система комплексной оценки на государственной службе. Стиль профессиональной деятельности гражданского служащего и влияние его личностных качеств на профессиональную деятельность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endParaRPr 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16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7">
            <a:extLst>
              <a:ext uri="{FF2B5EF4-FFF2-40B4-BE49-F238E27FC236}">
                <a16:creationId xmlns:a16="http://schemas.microsoft.com/office/drawing/2014/main" xmlns="" id="{DF9F5789-7202-4BAA-8168-7BE42F577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774" y="1014412"/>
            <a:ext cx="10865922" cy="69563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Цифровое общество и цифровое государство</a:t>
            </a:r>
            <a:endParaRPr lang="ru-RU" altLang="ru-RU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xmlns="" id="{4203B1E2-60F3-4B36-8F25-9B4C77AB8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0"/>
            <a:ext cx="314166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41995DF-F1EB-4052-95B8-104836ADAAE9}"/>
              </a:ext>
            </a:extLst>
          </p:cNvPr>
          <p:cNvSpPr txBox="1">
            <a:spLocks/>
          </p:cNvSpPr>
          <p:nvPr/>
        </p:nvSpPr>
        <p:spPr>
          <a:xfrm>
            <a:off x="1611313" y="188913"/>
            <a:ext cx="8229600" cy="8382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endParaRPr lang="ru-RU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1" name="TextBox 3">
            <a:extLst>
              <a:ext uri="{FF2B5EF4-FFF2-40B4-BE49-F238E27FC236}">
                <a16:creationId xmlns:a16="http://schemas.microsoft.com/office/drawing/2014/main" xmlns="" id="{2150AA80-95B6-4265-BF5F-250604129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525" y="-49213"/>
            <a:ext cx="2819400" cy="107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951A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Ивановский филиал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644A2B-F3B2-449E-9C6F-E57B47582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647" y="1893886"/>
            <a:ext cx="10949049" cy="4732545"/>
          </a:xfrm>
        </p:spPr>
        <p:txBody>
          <a:bodyPr>
            <a:noAutofit/>
          </a:bodyPr>
          <a:lstStyle/>
          <a:p>
            <a:pPr algn="l"/>
            <a:r>
              <a:rPr lang="ru-RU" sz="2400" b="1" dirty="0"/>
              <a:t>Информационные процессы. Аппаратное и программное обеспечение офисной </a:t>
            </a:r>
            <a:r>
              <a:rPr lang="ru-RU" sz="2400" b="1" dirty="0" smtClean="0"/>
              <a:t>деятельности. </a:t>
            </a:r>
            <a:r>
              <a:rPr lang="ru-RU" sz="2400" dirty="0"/>
              <a:t>Программное обеспечение офисной деятельности. Особенности специализированных ППП и их </a:t>
            </a:r>
            <a:r>
              <a:rPr lang="ru-RU" sz="2400" dirty="0" smtClean="0"/>
              <a:t>состав. </a:t>
            </a:r>
            <a:r>
              <a:rPr lang="ru-RU" sz="2400" dirty="0"/>
              <a:t>Организация электронного </a:t>
            </a:r>
            <a:r>
              <a:rPr lang="ru-RU" sz="2400" dirty="0" smtClean="0"/>
              <a:t>документооборота. </a:t>
            </a:r>
            <a:r>
              <a:rPr lang="ru-RU" sz="2400" dirty="0"/>
              <a:t>Особенности работы с персональными </a:t>
            </a:r>
            <a:r>
              <a:rPr lang="ru-RU" sz="2400" dirty="0" smtClean="0"/>
              <a:t>данными.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/>
              <a:t>Цифровая трансформация в государственном и муниципальном </a:t>
            </a:r>
            <a:r>
              <a:rPr lang="ru-RU" sz="2400" b="1" dirty="0" smtClean="0"/>
              <a:t>управлении. </a:t>
            </a:r>
            <a:r>
              <a:rPr lang="ru-RU" sz="2400" dirty="0"/>
              <a:t>Цифровое общество и цифровая </a:t>
            </a:r>
            <a:r>
              <a:rPr lang="ru-RU" sz="2400" dirty="0" smtClean="0"/>
              <a:t>трансформация. </a:t>
            </a:r>
            <a:r>
              <a:rPr lang="ru-RU" sz="2400" dirty="0"/>
              <a:t>Цифровая </a:t>
            </a:r>
            <a:r>
              <a:rPr lang="ru-RU" sz="2400" dirty="0" smtClean="0"/>
              <a:t>экономика. </a:t>
            </a:r>
            <a:r>
              <a:rPr lang="ru-RU" sz="2400" dirty="0"/>
              <a:t>Цифровое государство и его нормативная </a:t>
            </a:r>
            <a:r>
              <a:rPr lang="ru-RU" sz="2400" dirty="0" smtClean="0"/>
              <a:t>база. </a:t>
            </a:r>
            <a:r>
              <a:rPr lang="ru-RU" sz="2400" dirty="0"/>
              <a:t>Управление цифровой </a:t>
            </a:r>
            <a:r>
              <a:rPr lang="ru-RU" sz="2400" dirty="0" smtClean="0"/>
              <a:t>репутацией.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/>
              <a:t>Цифровые инструменты и работа с </a:t>
            </a:r>
            <a:r>
              <a:rPr lang="ru-RU" sz="2400" b="1" dirty="0" smtClean="0"/>
              <a:t>данными. </a:t>
            </a:r>
            <a:r>
              <a:rPr lang="ru-RU" sz="2400" dirty="0"/>
              <a:t>Инструментарий цифровой </a:t>
            </a:r>
            <a:r>
              <a:rPr lang="ru-RU" sz="2400" dirty="0" smtClean="0"/>
              <a:t>экономики. </a:t>
            </a:r>
            <a:r>
              <a:rPr lang="ru-RU" sz="2400" dirty="0"/>
              <a:t>Работа с большими данными и визуализация больших данных</a:t>
            </a:r>
            <a:r>
              <a:rPr lang="ru-RU" sz="2400" dirty="0" smtClean="0"/>
              <a:t>. </a:t>
            </a:r>
            <a:r>
              <a:rPr lang="ru-RU" sz="2400" dirty="0"/>
              <a:t>Основы </a:t>
            </a:r>
            <a:r>
              <a:rPr lang="ru-RU" sz="2400" dirty="0" err="1"/>
              <a:t>кибербезопасности</a:t>
            </a:r>
            <a:r>
              <a:rPr lang="ru-RU" sz="2400" dirty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29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7">
            <a:extLst>
              <a:ext uri="{FF2B5EF4-FFF2-40B4-BE49-F238E27FC236}">
                <a16:creationId xmlns:a16="http://schemas.microsoft.com/office/drawing/2014/main" xmlns="" id="{DF9F5789-7202-4BAA-8168-7BE42F577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014413"/>
            <a:ext cx="9906000" cy="842962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Реализация проекта «Содействие занятости населения»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национального проекта «Демография»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altLang="ru-RU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xmlns="" id="{4203B1E2-60F3-4B36-8F25-9B4C77AB8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0"/>
            <a:ext cx="314166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41995DF-F1EB-4052-95B8-104836ADAAE9}"/>
              </a:ext>
            </a:extLst>
          </p:cNvPr>
          <p:cNvSpPr txBox="1">
            <a:spLocks/>
          </p:cNvSpPr>
          <p:nvPr/>
        </p:nvSpPr>
        <p:spPr>
          <a:xfrm>
            <a:off x="1611313" y="188913"/>
            <a:ext cx="8229600" cy="8382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endParaRPr lang="ru-RU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1" name="TextBox 3">
            <a:extLst>
              <a:ext uri="{FF2B5EF4-FFF2-40B4-BE49-F238E27FC236}">
                <a16:creationId xmlns:a16="http://schemas.microsoft.com/office/drawing/2014/main" xmlns="" id="{2150AA80-95B6-4265-BF5F-250604129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525" y="-49213"/>
            <a:ext cx="2819400" cy="107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951A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Ивановский филиал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45" y="1905761"/>
            <a:ext cx="5410447" cy="43283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052" y="1852613"/>
            <a:ext cx="5533901" cy="442712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5557652" y="3764478"/>
            <a:ext cx="1021278" cy="41563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8391476">
            <a:off x="5997237" y="5968471"/>
            <a:ext cx="1213390" cy="36546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9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7">
            <a:extLst>
              <a:ext uri="{FF2B5EF4-FFF2-40B4-BE49-F238E27FC236}">
                <a16:creationId xmlns:a16="http://schemas.microsoft.com/office/drawing/2014/main" xmlns="" id="{DF9F5789-7202-4BAA-8168-7BE42F577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989" y="1027113"/>
            <a:ext cx="9906000" cy="842962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ЭТАПЫ УЧАСТИЯ В</a:t>
            </a:r>
            <a:r>
              <a:rPr lang="ru-RU" sz="2400" b="1" dirty="0">
                <a:solidFill>
                  <a:schemeClr val="bg1"/>
                </a:solidFill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</a:rPr>
              <a:t>НАШИХ ПРОГРАММАХ?</a:t>
            </a:r>
            <a:endParaRPr lang="ru-RU" altLang="ru-RU" sz="2100" dirty="0">
              <a:solidFill>
                <a:schemeClr val="bg1"/>
              </a:solidFill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xmlns="" id="{4203B1E2-60F3-4B36-8F25-9B4C77AB8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0"/>
            <a:ext cx="314166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41995DF-F1EB-4052-95B8-104836ADAAE9}"/>
              </a:ext>
            </a:extLst>
          </p:cNvPr>
          <p:cNvSpPr txBox="1">
            <a:spLocks/>
          </p:cNvSpPr>
          <p:nvPr/>
        </p:nvSpPr>
        <p:spPr>
          <a:xfrm>
            <a:off x="1611313" y="188913"/>
            <a:ext cx="8229600" cy="8382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endParaRPr lang="ru-RU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1" name="TextBox 3">
            <a:extLst>
              <a:ext uri="{FF2B5EF4-FFF2-40B4-BE49-F238E27FC236}">
                <a16:creationId xmlns:a16="http://schemas.microsoft.com/office/drawing/2014/main" xmlns="" id="{2150AA80-95B6-4265-BF5F-250604129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525" y="-49213"/>
            <a:ext cx="2819400" cy="107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951A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Ивановский филиал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644A2B-F3B2-449E-9C6F-E57B47582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4042" y="2196935"/>
            <a:ext cx="8785947" cy="426324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+mn-lt"/>
              </a:rPr>
              <a:t/>
            </a:r>
            <a:br>
              <a:rPr lang="ru-RU" sz="2200" b="1" dirty="0" smtClean="0">
                <a:latin typeface="+mn-lt"/>
              </a:rPr>
            </a:br>
            <a:r>
              <a:rPr lang="ru-RU" sz="2200" b="1" dirty="0">
                <a:latin typeface="+mn-lt"/>
              </a:rPr>
              <a:t/>
            </a:r>
            <a:br>
              <a:rPr lang="ru-RU" sz="2200" b="1" dirty="0">
                <a:latin typeface="+mn-lt"/>
              </a:rPr>
            </a:br>
            <a:r>
              <a:rPr lang="ru-RU" sz="2200" b="1" dirty="0" smtClean="0">
                <a:latin typeface="+mn-lt"/>
              </a:rPr>
              <a:t/>
            </a:r>
            <a:br>
              <a:rPr lang="ru-RU" sz="2200" b="1" dirty="0" smtClean="0">
                <a:latin typeface="+mn-lt"/>
              </a:rPr>
            </a:br>
            <a:r>
              <a:rPr lang="ru-RU" sz="2200" b="1" dirty="0">
                <a:latin typeface="+mn-lt"/>
              </a:rPr>
              <a:t/>
            </a:r>
            <a:br>
              <a:rPr lang="ru-RU" sz="22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>01 </a:t>
            </a:r>
            <a:r>
              <a:rPr lang="ru-RU" sz="2000" b="1" cap="all" dirty="0">
                <a:latin typeface="+mn-lt"/>
              </a:rPr>
              <a:t>ЗАЯВКА</a:t>
            </a: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Заполните заявку на этой странице. </a:t>
            </a: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en-US" sz="2000" b="1" dirty="0" smtClean="0">
                <a:latin typeface="+mn-lt"/>
                <a:hlinkClick r:id="rId4"/>
              </a:rPr>
              <a:t>https://trudvsem.ru/educational-programs?_regionIds=0824434f-4098-4467-af72-d4f702fed335&amp;page=0&amp;titleType=COURSE_NAME </a:t>
            </a: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en-US" sz="2000" b="1" u="sng" dirty="0">
                <a:latin typeface="+mn-lt"/>
              </a:rPr>
              <a:t/>
            </a:r>
            <a:br>
              <a:rPr lang="en-US" sz="2000" b="1" u="sng" dirty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02 </a:t>
            </a:r>
            <a:r>
              <a:rPr lang="ru-RU" sz="2000" b="1" cap="all" dirty="0">
                <a:latin typeface="+mn-lt"/>
              </a:rPr>
              <a:t>ПОДТВЕРЖДЕНИЕ</a:t>
            </a: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>В течение трех рабочих дней с момента регистрации подтвердить своё участие в ближайшем центре занятости населения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2" name="Рисунок 11" descr="https://trudvsem.ranepa.ru/images/tild6330-6462-4266-b839-363162666638__rectangle_9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1" y="2113135"/>
            <a:ext cx="1829456" cy="187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trudvsem.ranepa.ru/images/tild6261-3232-4336-a465-636565656437__rectangle_97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3" y="4638973"/>
            <a:ext cx="1829456" cy="1690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3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7">
            <a:extLst>
              <a:ext uri="{FF2B5EF4-FFF2-40B4-BE49-F238E27FC236}">
                <a16:creationId xmlns:a16="http://schemas.microsoft.com/office/drawing/2014/main" xmlns="" id="{DF9F5789-7202-4BAA-8168-7BE42F577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989" y="1027113"/>
            <a:ext cx="9906000" cy="842962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ЭТАПЫ УЧАСТИЯ В</a:t>
            </a:r>
            <a:r>
              <a:rPr lang="ru-RU" sz="2400" b="1" dirty="0">
                <a:solidFill>
                  <a:schemeClr val="bg1"/>
                </a:solidFill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</a:rPr>
              <a:t>НАШИХ ПРОГРАММАХ?</a:t>
            </a:r>
            <a:endParaRPr lang="ru-RU" altLang="ru-RU" sz="2100" dirty="0">
              <a:solidFill>
                <a:schemeClr val="bg1"/>
              </a:solidFill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xmlns="" id="{4203B1E2-60F3-4B36-8F25-9B4C77AB8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0"/>
            <a:ext cx="314166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41995DF-F1EB-4052-95B8-104836ADAAE9}"/>
              </a:ext>
            </a:extLst>
          </p:cNvPr>
          <p:cNvSpPr txBox="1">
            <a:spLocks/>
          </p:cNvSpPr>
          <p:nvPr/>
        </p:nvSpPr>
        <p:spPr>
          <a:xfrm>
            <a:off x="1611313" y="188913"/>
            <a:ext cx="8229600" cy="8382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endParaRPr lang="ru-RU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1" name="TextBox 3">
            <a:extLst>
              <a:ext uri="{FF2B5EF4-FFF2-40B4-BE49-F238E27FC236}">
                <a16:creationId xmlns:a16="http://schemas.microsoft.com/office/drawing/2014/main" xmlns="" id="{2150AA80-95B6-4265-BF5F-250604129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525" y="-49213"/>
            <a:ext cx="2819400" cy="107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951A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Ивановский филиал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644A2B-F3B2-449E-9C6F-E57B47582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0706" y="2470068"/>
            <a:ext cx="8069283" cy="417002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+mn-lt"/>
              </a:rPr>
              <a:t/>
            </a:r>
            <a:br>
              <a:rPr lang="ru-RU" sz="2200" b="1" dirty="0" smtClean="0">
                <a:latin typeface="+mn-lt"/>
              </a:rPr>
            </a:br>
            <a:r>
              <a:rPr lang="ru-RU" sz="2200" b="1" dirty="0">
                <a:latin typeface="+mn-lt"/>
              </a:rPr>
              <a:t/>
            </a:r>
            <a:br>
              <a:rPr lang="ru-RU" sz="2200" b="1" dirty="0">
                <a:latin typeface="+mn-lt"/>
              </a:rPr>
            </a:br>
            <a:r>
              <a:rPr lang="ru-RU" sz="2200" b="1" dirty="0" smtClean="0">
                <a:latin typeface="+mn-lt"/>
              </a:rPr>
              <a:t/>
            </a:r>
            <a:br>
              <a:rPr lang="ru-RU" sz="2200" b="1" dirty="0" smtClean="0">
                <a:latin typeface="+mn-lt"/>
              </a:rPr>
            </a:br>
            <a:r>
              <a:rPr lang="ru-RU" sz="2000" b="1" cap="all" dirty="0" smtClean="0">
                <a:latin typeface="+mn-lt"/>
              </a:rPr>
              <a:t>ОБУЧЕНИЕ</a:t>
            </a: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err="1" smtClean="0">
                <a:latin typeface="+mn-lt"/>
              </a:rPr>
              <a:t>Обучение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проходит удаленно, все выпускники получают </a:t>
            </a:r>
            <a:r>
              <a:rPr lang="ru-RU" sz="2000" b="1" dirty="0" smtClean="0">
                <a:latin typeface="+mn-lt"/>
              </a:rPr>
              <a:t>документы о повышении квалификации / профессиональной </a:t>
            </a:r>
            <a:r>
              <a:rPr lang="ru-RU" sz="2000" b="1" dirty="0" smtClean="0">
                <a:latin typeface="+mn-lt"/>
              </a:rPr>
              <a:t>переподготовке 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(</a:t>
            </a:r>
            <a:r>
              <a:rPr lang="ru-RU" sz="2000" b="1" dirty="0" err="1" smtClean="0">
                <a:latin typeface="+mn-lt"/>
              </a:rPr>
              <a:t>РАНХиГС</a:t>
            </a:r>
            <a:r>
              <a:rPr lang="ru-RU" sz="2000" b="1" dirty="0" smtClean="0">
                <a:latin typeface="+mn-lt"/>
              </a:rPr>
              <a:t>, г. Москва)</a:t>
            </a: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              </a:t>
            </a:r>
            <a:r>
              <a:rPr lang="ru-RU" sz="2000" b="1" cap="all" dirty="0" smtClean="0">
                <a:latin typeface="+mn-lt"/>
              </a:rPr>
              <a:t>ТРУДОУСТРОЙСТВО</a:t>
            </a: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>              Помощь </a:t>
            </a:r>
            <a:r>
              <a:rPr lang="ru-RU" sz="2000" b="1" dirty="0">
                <a:latin typeface="+mn-lt"/>
              </a:rPr>
              <a:t>в трудоустройстве или создании собственного бизнеса</a:t>
            </a:r>
            <a:r>
              <a:rPr lang="ru-RU" sz="2000" b="1" dirty="0" smtClean="0">
                <a:latin typeface="+mn-lt"/>
              </a:rPr>
              <a:t>.</a:t>
            </a: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" name="Рисунок 13" descr="https://trudvsem.ranepa.ru/images/tild6262-3736-4035-a162-383634616134__rectangle_98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95" y="1919288"/>
            <a:ext cx="2209347" cy="22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trudvsem.ranepa.ru/images/tild6664-3566-4364-b134-303364656166__rectangle_99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89" y="4432811"/>
            <a:ext cx="2428319" cy="2324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7">
            <a:extLst>
              <a:ext uri="{FF2B5EF4-FFF2-40B4-BE49-F238E27FC236}">
                <a16:creationId xmlns:a16="http://schemas.microsoft.com/office/drawing/2014/main" xmlns="" id="{DF9F5789-7202-4BAA-8168-7BE42F577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014413"/>
            <a:ext cx="9906000" cy="842962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Реализация проекта «Содействие занятости населения»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национального проекта «Демография»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altLang="ru-RU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xmlns="" id="{4203B1E2-60F3-4B36-8F25-9B4C77AB8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0"/>
            <a:ext cx="314166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41995DF-F1EB-4052-95B8-104836ADAAE9}"/>
              </a:ext>
            </a:extLst>
          </p:cNvPr>
          <p:cNvSpPr txBox="1">
            <a:spLocks/>
          </p:cNvSpPr>
          <p:nvPr/>
        </p:nvSpPr>
        <p:spPr>
          <a:xfrm>
            <a:off x="1611313" y="188913"/>
            <a:ext cx="8229600" cy="8382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endParaRPr lang="ru-RU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1" name="TextBox 3">
            <a:extLst>
              <a:ext uri="{FF2B5EF4-FFF2-40B4-BE49-F238E27FC236}">
                <a16:creationId xmlns:a16="http://schemas.microsoft.com/office/drawing/2014/main" xmlns="" id="{2150AA80-95B6-4265-BF5F-250604129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525" y="-49213"/>
            <a:ext cx="2819400" cy="107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951A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Ивановский филиал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644A2B-F3B2-449E-9C6F-E57B47582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893886"/>
            <a:ext cx="9432925" cy="4174405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+mn-lt"/>
              </a:rPr>
              <a:t>Контактные </a:t>
            </a:r>
            <a:r>
              <a:rPr lang="ru-RU" sz="2700" b="1" dirty="0">
                <a:latin typeface="+mn-lt"/>
              </a:rPr>
              <a:t>данные горячей линии Ивановского филиала </a:t>
            </a:r>
            <a:r>
              <a:rPr lang="ru-RU" sz="2700" b="1" dirty="0" err="1">
                <a:latin typeface="+mn-lt"/>
              </a:rPr>
              <a:t>РАНХиГС</a:t>
            </a:r>
            <a:r>
              <a:rPr lang="ru-RU" sz="2700" b="1" dirty="0">
                <a:latin typeface="+mn-lt"/>
              </a:rPr>
              <a:t>: 8(4932) 32-58-84, </a:t>
            </a:r>
            <a:r>
              <a:rPr lang="en-US" sz="2700" b="1" dirty="0">
                <a:latin typeface="+mn-lt"/>
                <a:hlinkClick r:id="rId4"/>
              </a:rPr>
              <a:t>info-iv@ranepa.ru</a:t>
            </a:r>
            <a:r>
              <a:rPr lang="ru-RU" sz="2700" b="1" dirty="0">
                <a:latin typeface="+mn-lt"/>
              </a:rPr>
              <a:t> </a:t>
            </a:r>
            <a:br>
              <a:rPr lang="ru-RU" sz="2700" b="1" dirty="0">
                <a:latin typeface="+mn-lt"/>
              </a:rPr>
            </a:br>
            <a:r>
              <a:rPr lang="ru-RU" sz="2700" b="1" dirty="0">
                <a:latin typeface="+mn-lt"/>
              </a:rPr>
              <a:t>Евсеева Полина Анатольевна</a:t>
            </a:r>
            <a:br>
              <a:rPr lang="ru-RU" sz="2700" b="1" dirty="0">
                <a:latin typeface="+mn-lt"/>
              </a:rPr>
            </a:br>
            <a:r>
              <a:rPr lang="ru-RU" sz="2700" b="1" dirty="0">
                <a:latin typeface="+mn-lt"/>
              </a:rPr>
              <a:t/>
            </a:r>
            <a:br>
              <a:rPr lang="ru-RU" sz="2700" b="1" dirty="0">
                <a:latin typeface="+mn-lt"/>
              </a:rPr>
            </a:br>
            <a:r>
              <a:rPr lang="ru-RU" sz="2700" b="1" dirty="0">
                <a:latin typeface="+mn-lt"/>
              </a:rPr>
              <a:t/>
            </a:r>
            <a:br>
              <a:rPr lang="ru-RU" sz="2700" b="1" dirty="0">
                <a:latin typeface="+mn-lt"/>
              </a:rPr>
            </a:br>
            <a:r>
              <a:rPr lang="ru-RU" sz="2700" b="1" dirty="0" smtClean="0">
                <a:latin typeface="+mn-lt"/>
              </a:rPr>
              <a:t>Контактные данные </a:t>
            </a:r>
            <a:r>
              <a:rPr lang="ru-RU" sz="2700" b="1" dirty="0">
                <a:latin typeface="+mn-lt"/>
              </a:rPr>
              <a:t>Ивановского филиала </a:t>
            </a:r>
            <a:r>
              <a:rPr lang="ru-RU" sz="2700" b="1" dirty="0" err="1">
                <a:latin typeface="+mn-lt"/>
              </a:rPr>
              <a:t>РАНХиГС</a:t>
            </a:r>
            <a:r>
              <a:rPr lang="ru-RU" sz="2700" b="1" dirty="0" smtClean="0">
                <a:latin typeface="+mn-lt"/>
              </a:rPr>
              <a:t> </a:t>
            </a:r>
            <a:br>
              <a:rPr lang="ru-RU" sz="2700" b="1" dirty="0" smtClean="0">
                <a:latin typeface="+mn-lt"/>
              </a:rPr>
            </a:br>
            <a:r>
              <a:rPr lang="ru-RU" sz="2700" b="1" dirty="0" smtClean="0">
                <a:latin typeface="+mn-lt"/>
              </a:rPr>
              <a:t>8(4932</a:t>
            </a:r>
            <a:r>
              <a:rPr lang="ru-RU" sz="2700" b="1" dirty="0">
                <a:latin typeface="+mn-lt"/>
              </a:rPr>
              <a:t>) 30-06-83, </a:t>
            </a:r>
            <a:r>
              <a:rPr lang="en-US" sz="2700" b="1" dirty="0">
                <a:latin typeface="+mn-lt"/>
                <a:hlinkClick r:id="rId5"/>
              </a:rPr>
              <a:t>opk.pa@mail.ru</a:t>
            </a:r>
            <a:r>
              <a:rPr lang="en-US" sz="2700" b="1" dirty="0">
                <a:latin typeface="+mn-lt"/>
              </a:rPr>
              <a:t/>
            </a:r>
            <a:br>
              <a:rPr lang="en-US" sz="2700" b="1" dirty="0">
                <a:latin typeface="+mn-lt"/>
              </a:rPr>
            </a:br>
            <a:endParaRPr lang="ru-RU" sz="2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88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220</Words>
  <Application>Microsoft Office PowerPoint</Application>
  <PresentationFormat>Широкоэкранный</PresentationFormat>
  <Paragraphs>35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Реализация проекта «Содействие занятости населения»  национального проекта «Демография»</vt:lpstr>
      <vt:lpstr>     Молодежь в возрасте до 35 лет включительно, относящаяся к категориям:  - граждане, которые с даты выдачи им документа об образовании (квалификации) не являются занятыми в соответствии с законодательством о занятости населения в течение 4 месяцев и более;  - граждане, завершающие обучение по образовательным программам среднего профессионального или высшего образования в текущем календарном году, обратившиеся в органы службы занятости, для которых отсутствует подходящая работа по полученной профессии (специальности).        </vt:lpstr>
      <vt:lpstr>Основы бухгалтерского учета. Цели, задачи и принципы организации бухгалтерского учета. Закон о бухгалтерском учете и его адаптация к особенностям организаций бюджетной сферы. Основы бюджетной системы РФ и ее отражение в методике бухгалтерского учета. Изменения в законодательстве о бухгалтерском учете.  Стандартизация учетных процедур в организациях бюджетной сферы. Действующая российская нормативно-правовая база, регламентирующая методику бухгалтерского учета и ее применение в практической деятельности. Применение стандартов бухгалтерского учета. Методика бухгалтерского учета отдельных объектов.  Бухгалтерская отчетность организаций бюджетной сферы. Нормативно-правовая база составления отчетности организаций бюджетной сферы. Организация внутреннего контроля учета и отчетности в государственных (муниципальных) учреждениях. Методика заполнения показателей бухгалтерской отчетности. </vt:lpstr>
      <vt:lpstr>Организационно-правовое обеспечение государственной гражданской (муниципальной) службы. Теория современного государства и права. Конституционные основы российского государства. Правовые основы государственного управления и местного самоуправления. Правовое обеспечение государственной гражданской (муниципальной) службы. Прохождение государственной гражданской (муниципальной) службы. Государственная политика в сфере профилактики и противодействия коррупции.  Развитие профессиональных компетенций государственного гражданского (муниципального) служащего. Финансово-экономические основы государственного и муниципального управления. Стратегическое планирование в Российской Федерации. Реализация национальных проектов. Документационное обеспечение государственного и муниципального управления. Информационная политика государства. Цифровизация процессов управления.  Личностная компетентность государственного гражданского (муниципального) служащего. Повышение эффективности работы с обращениями граждан. Социальная ответственность государственных гражданских (муниципальных) служащих. Психология профессиональной деятельности. Этика поведения и делового общения. Система комплексной оценки на государственной службе. Стиль профессиональной деятельности гражданского служащего и влияние его личностных качеств на профессиональную деятельность. </vt:lpstr>
      <vt:lpstr>Информационные процессы. Аппаратное и программное обеспечение офисной деятельности. Программное обеспечение офисной деятельности. Особенности специализированных ППП и их состав. Организация электронного документооборота. Особенности работы с персональными данными.  Цифровая трансформация в государственном и муниципальном управлении. Цифровое общество и цифровая трансформация. Цифровая экономика. Цифровое государство и его нормативная база. Управление цифровой репутацией.  Цифровые инструменты и работа с данными. Инструментарий цифровой экономики. Работа с большими данными и визуализация больших данных. Основы кибербезопасности. </vt:lpstr>
      <vt:lpstr>Презентация PowerPoint</vt:lpstr>
      <vt:lpstr>    01 ЗАЯВКА Заполните заявку на этой странице.  https://trudvsem.ru/educational-programs?_regionIds=0824434f-4098-4467-af72-d4f702fed335&amp;page=0&amp;titleType=COURSE_NAME        02 ПОДТВЕРЖДЕНИЕ В течение трех рабочих дней с момента регистрации подтвердить своё участие в ближайшем центре занятости населения  </vt:lpstr>
      <vt:lpstr>   ОБУЧЕНИЕ Обучение проходит удаленно, все выпускники получают документы о повышении квалификации / профессиональной переподготовке  (РАНХиГС, г. Москва)                     ТРУДОУСТРОЙСТВО               Помощь в трудоустройстве или создании собственного бизнеса.     </vt:lpstr>
      <vt:lpstr>Контактные данные горячей линии Ивановского филиала РАНХиГС: 8(4932) 32-58-84, info-iv@ranepa.ru  Евсеева Полина Анатольевна   Контактные данные Ивановского филиала РАНХиГС  8(4932) 30-06-83, opk.pa@mail.ru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методов agile-подхода в планировании и реализации социальных проектов</dc:title>
  <dc:creator>Natalya Gafizova</dc:creator>
  <cp:lastModifiedBy>test</cp:lastModifiedBy>
  <cp:revision>69</cp:revision>
  <cp:lastPrinted>2021-09-06T10:41:44Z</cp:lastPrinted>
  <dcterms:created xsi:type="dcterms:W3CDTF">2021-04-20T11:11:54Z</dcterms:created>
  <dcterms:modified xsi:type="dcterms:W3CDTF">2022-04-27T10:09:56Z</dcterms:modified>
</cp:coreProperties>
</file>