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BD8"/>
    <a:srgbClr val="83C400"/>
    <a:srgbClr val="B95170"/>
    <a:srgbClr val="D5DBE0"/>
    <a:srgbClr val="BBE7CC"/>
    <a:srgbClr val="2D241D"/>
    <a:srgbClr val="E1C9E9"/>
    <a:srgbClr val="CF97A4"/>
    <a:srgbClr val="D7732C"/>
    <a:srgbClr val="AE87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1950" y="-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245C6-7F66-42ED-9FF0-E6646A348B5F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8185-6B41-43FD-84E9-11298458D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52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245C6-7F66-42ED-9FF0-E6646A348B5F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8185-6B41-43FD-84E9-11298458D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591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245C6-7F66-42ED-9FF0-E6646A348B5F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8185-6B41-43FD-84E9-11298458D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31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245C6-7F66-42ED-9FF0-E6646A348B5F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8185-6B41-43FD-84E9-11298458D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24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245C6-7F66-42ED-9FF0-E6646A348B5F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8185-6B41-43FD-84E9-11298458D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76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245C6-7F66-42ED-9FF0-E6646A348B5F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8185-6B41-43FD-84E9-11298458D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07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245C6-7F66-42ED-9FF0-E6646A348B5F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8185-6B41-43FD-84E9-11298458D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874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245C6-7F66-42ED-9FF0-E6646A348B5F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8185-6B41-43FD-84E9-11298458D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347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245C6-7F66-42ED-9FF0-E6646A348B5F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8185-6B41-43FD-84E9-11298458D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175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245C6-7F66-42ED-9FF0-E6646A348B5F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8185-6B41-43FD-84E9-11298458D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33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245C6-7F66-42ED-9FF0-E6646A348B5F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D8185-6B41-43FD-84E9-11298458D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3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849C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245C6-7F66-42ED-9FF0-E6646A348B5F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D8185-6B41-43FD-84E9-11298458D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32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33291" y="3132182"/>
            <a:ext cx="6810103" cy="157666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Творческий отчёт по практике о первой смене в лагере «Творческий </a:t>
            </a:r>
            <a:r>
              <a:rPr lang="ru-RU" dirty="0" err="1" smtClean="0"/>
              <a:t>микс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37793" y="4627562"/>
            <a:ext cx="5129349" cy="838200"/>
          </a:xfrm>
        </p:spPr>
        <p:txBody>
          <a:bodyPr/>
          <a:lstStyle/>
          <a:p>
            <a:r>
              <a:rPr lang="ru-RU" dirty="0" smtClean="0"/>
              <a:t>Подготовила </a:t>
            </a:r>
            <a:r>
              <a:rPr lang="ru-RU" dirty="0" err="1" smtClean="0"/>
              <a:t>Березнякова</a:t>
            </a:r>
            <a:r>
              <a:rPr lang="ru-RU" dirty="0" smtClean="0"/>
              <a:t> Евгения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519783" y="1503680"/>
            <a:ext cx="26126" cy="364018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99" y="13064"/>
            <a:ext cx="5133702" cy="6844936"/>
          </a:xfrm>
          <a:prstGeom prst="rect">
            <a:avLst/>
          </a:prstGeom>
        </p:spPr>
      </p:pic>
      <p:sp>
        <p:nvSpPr>
          <p:cNvPr id="7" name="5-конечная звезда 6"/>
          <p:cNvSpPr/>
          <p:nvPr/>
        </p:nvSpPr>
        <p:spPr>
          <a:xfrm rot="1276300">
            <a:off x="10146912" y="310251"/>
            <a:ext cx="807678" cy="77216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5-конечная звезда 7"/>
          <p:cNvSpPr/>
          <p:nvPr/>
        </p:nvSpPr>
        <p:spPr>
          <a:xfrm rot="20082447">
            <a:off x="6259845" y="595993"/>
            <a:ext cx="807678" cy="772160"/>
          </a:xfrm>
          <a:prstGeom prst="star5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5-конечная звезда 8"/>
          <p:cNvSpPr/>
          <p:nvPr/>
        </p:nvSpPr>
        <p:spPr>
          <a:xfrm rot="1145313">
            <a:off x="9238853" y="5449496"/>
            <a:ext cx="807678" cy="772160"/>
          </a:xfrm>
          <a:prstGeom prst="star5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9949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930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16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sp>
        <p:nvSpPr>
          <p:cNvPr id="3" name="5-конечная звезда 2"/>
          <p:cNvSpPr/>
          <p:nvPr/>
        </p:nvSpPr>
        <p:spPr>
          <a:xfrm rot="1073832">
            <a:off x="11079784" y="657372"/>
            <a:ext cx="509981" cy="491603"/>
          </a:xfrm>
          <a:prstGeom prst="star5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82" y="404429"/>
            <a:ext cx="3308015" cy="2481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02" y="3081112"/>
            <a:ext cx="2600777" cy="3467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2543" y="4367682"/>
            <a:ext cx="2543871" cy="2292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4096" y="3184661"/>
            <a:ext cx="2606994" cy="3475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751" y="554359"/>
            <a:ext cx="3673774" cy="2755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756985" y="818967"/>
            <a:ext cx="3637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начале нового дня Елисей с воспитателем устроили дуэль по шахматам. В это время для девочек я устроила игру «Один рисунок – несколько художников». Им очень понравилась эта игра и позже они уже сами организовывали её.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487230" y="3516798"/>
            <a:ext cx="3101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 во второй половине дня после прогулки ребята ушли на мастер-</a:t>
            </a:r>
            <a:r>
              <a:rPr lang="ru-RU" dirty="0" err="1" smtClean="0"/>
              <a:t>классс</a:t>
            </a:r>
            <a:r>
              <a:rPr lang="ru-RU" dirty="0" smtClean="0"/>
              <a:t> создавать перья жар-птицы.</a:t>
            </a:r>
            <a:endParaRPr lang="ru-RU" dirty="0"/>
          </a:p>
        </p:txBody>
      </p:sp>
      <p:sp>
        <p:nvSpPr>
          <p:cNvPr id="11" name="5-конечная звезда 10"/>
          <p:cNvSpPr/>
          <p:nvPr/>
        </p:nvSpPr>
        <p:spPr>
          <a:xfrm rot="1073832">
            <a:off x="5002653" y="5869453"/>
            <a:ext cx="509981" cy="491603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 rot="1073832">
            <a:off x="147069" y="3376157"/>
            <a:ext cx="509981" cy="491603"/>
          </a:xfrm>
          <a:prstGeom prst="star5">
            <a:avLst/>
          </a:prstGeom>
          <a:solidFill>
            <a:srgbClr val="DF987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6011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930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17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sp>
        <p:nvSpPr>
          <p:cNvPr id="3" name="5-конечная звезда 2"/>
          <p:cNvSpPr/>
          <p:nvPr/>
        </p:nvSpPr>
        <p:spPr>
          <a:xfrm rot="1073832">
            <a:off x="9261143" y="66466"/>
            <a:ext cx="509981" cy="491603"/>
          </a:xfrm>
          <a:prstGeom prst="star5">
            <a:avLst/>
          </a:prstGeom>
          <a:solidFill>
            <a:srgbClr val="E1C9E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507" y="3835284"/>
            <a:ext cx="3623889" cy="271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399" y="786300"/>
            <a:ext cx="3891454" cy="2918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637280" y="1066929"/>
            <a:ext cx="3539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17 июня мне в голову пришла идея, чтобы дети написали себе в будущее письма, которые мы прочитали бы в конце смены. Им эта идея понравилась, поэтому они принялись писать.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157518" y="4661025"/>
            <a:ext cx="2823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 затем мы посетили боулинг в А113 и аттракционы.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71" y="84774"/>
            <a:ext cx="2897974" cy="3863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5-конечная звезда 9"/>
          <p:cNvSpPr/>
          <p:nvPr/>
        </p:nvSpPr>
        <p:spPr>
          <a:xfrm rot="1073832">
            <a:off x="11204817" y="2769026"/>
            <a:ext cx="509981" cy="491603"/>
          </a:xfrm>
          <a:prstGeom prst="star5">
            <a:avLst/>
          </a:prstGeom>
          <a:solidFill>
            <a:srgbClr val="AAD195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 rot="19311026">
            <a:off x="6663743" y="3230143"/>
            <a:ext cx="509981" cy="491603"/>
          </a:xfrm>
          <a:prstGeom prst="star5">
            <a:avLst/>
          </a:prstGeom>
          <a:solidFill>
            <a:srgbClr val="E59E8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 rot="6718052">
            <a:off x="3685617" y="3455922"/>
            <a:ext cx="509981" cy="491603"/>
          </a:xfrm>
          <a:prstGeom prst="star5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 rot="1073832">
            <a:off x="485217" y="5338552"/>
            <a:ext cx="509981" cy="491603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13" y="3948739"/>
            <a:ext cx="4796303" cy="269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06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930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18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sp>
        <p:nvSpPr>
          <p:cNvPr id="3" name="5-конечная звезда 2"/>
          <p:cNvSpPr/>
          <p:nvPr/>
        </p:nvSpPr>
        <p:spPr>
          <a:xfrm rot="20728146">
            <a:off x="11204818" y="3136412"/>
            <a:ext cx="509981" cy="491603"/>
          </a:xfrm>
          <a:prstGeom prst="star5">
            <a:avLst/>
          </a:prstGeom>
          <a:solidFill>
            <a:srgbClr val="A4F2D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59" y="573656"/>
            <a:ext cx="3602467" cy="4803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640" y="4114863"/>
            <a:ext cx="3389655" cy="2542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107" y="334377"/>
            <a:ext cx="5303520" cy="2145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305782" y="2696900"/>
            <a:ext cx="5567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18 июня я познакомила детей с новой игрой – «мафией». Это стало, наверное, их любимое развлечение. Они играли в неё каждый день.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775767" y="4745620"/>
            <a:ext cx="31367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 так же мы устроили небольшой турнир по шахматам, в котором участвовали дети, воспитатели и вожатые.</a:t>
            </a:r>
            <a:endParaRPr lang="ru-RU" dirty="0"/>
          </a:p>
        </p:txBody>
      </p:sp>
      <p:sp>
        <p:nvSpPr>
          <p:cNvPr id="10" name="5-конечная звезда 9"/>
          <p:cNvSpPr/>
          <p:nvPr/>
        </p:nvSpPr>
        <p:spPr>
          <a:xfrm rot="19670066">
            <a:off x="9862475" y="2824144"/>
            <a:ext cx="509981" cy="491603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 rot="8856780">
            <a:off x="11239115" y="1812742"/>
            <a:ext cx="509981" cy="491603"/>
          </a:xfrm>
          <a:prstGeom prst="star5">
            <a:avLst/>
          </a:prstGeom>
          <a:solidFill>
            <a:srgbClr val="85E19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 rot="1073832">
            <a:off x="9966211" y="855418"/>
            <a:ext cx="509981" cy="491603"/>
          </a:xfrm>
          <a:prstGeom prst="star5">
            <a:avLst/>
          </a:prstGeom>
          <a:solidFill>
            <a:srgbClr val="B976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 rot="1073832">
            <a:off x="6623571" y="4065663"/>
            <a:ext cx="509981" cy="491603"/>
          </a:xfrm>
          <a:prstGeom prst="star5">
            <a:avLst/>
          </a:prstGeom>
          <a:solidFill>
            <a:srgbClr val="E1C9E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4" name="5-конечная звезда 13"/>
          <p:cNvSpPr/>
          <p:nvPr/>
        </p:nvSpPr>
        <p:spPr>
          <a:xfrm rot="20215601">
            <a:off x="4410559" y="5534039"/>
            <a:ext cx="509981" cy="491603"/>
          </a:xfrm>
          <a:prstGeom prst="star5">
            <a:avLst/>
          </a:prstGeom>
          <a:solidFill>
            <a:srgbClr val="6F4B3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5" name="5-конечная звезда 14"/>
          <p:cNvSpPr/>
          <p:nvPr/>
        </p:nvSpPr>
        <p:spPr>
          <a:xfrm rot="1073832">
            <a:off x="1352399" y="6099034"/>
            <a:ext cx="509981" cy="491603"/>
          </a:xfrm>
          <a:prstGeom prst="star5">
            <a:avLst/>
          </a:prstGeom>
          <a:solidFill>
            <a:srgbClr val="B3849C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0799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930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19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sp>
        <p:nvSpPr>
          <p:cNvPr id="3" name="5-конечная звезда 2"/>
          <p:cNvSpPr/>
          <p:nvPr/>
        </p:nvSpPr>
        <p:spPr>
          <a:xfrm rot="1073832">
            <a:off x="9410172" y="156998"/>
            <a:ext cx="509981" cy="491603"/>
          </a:xfrm>
          <a:prstGeom prst="star5">
            <a:avLst/>
          </a:prstGeom>
          <a:solidFill>
            <a:srgbClr val="A4F2D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43" y="1261641"/>
            <a:ext cx="5057010" cy="3792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903088" y="1088020"/>
            <a:ext cx="4687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 июня ребята выучили новый танец для зарядки. Он им очень понравился.</a:t>
            </a:r>
          </a:p>
          <a:p>
            <a:r>
              <a:rPr lang="ru-RU" dirty="0" smtClean="0"/>
              <a:t>Посетили мастер-класс, а затем и любимую детскую площадку.</a:t>
            </a:r>
            <a:endParaRPr lang="ru-RU" dirty="0"/>
          </a:p>
        </p:txBody>
      </p:sp>
      <p:sp>
        <p:nvSpPr>
          <p:cNvPr id="9" name="5-конечная звезда 8"/>
          <p:cNvSpPr/>
          <p:nvPr/>
        </p:nvSpPr>
        <p:spPr>
          <a:xfrm rot="1073832">
            <a:off x="10654032" y="1442382"/>
            <a:ext cx="509981" cy="491603"/>
          </a:xfrm>
          <a:prstGeom prst="star5">
            <a:avLst/>
          </a:prstGeom>
          <a:solidFill>
            <a:srgbClr val="B3849C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 rot="1073832">
            <a:off x="5177793" y="298880"/>
            <a:ext cx="509981" cy="491603"/>
          </a:xfrm>
          <a:prstGeom prst="star5">
            <a:avLst/>
          </a:prstGeom>
          <a:solidFill>
            <a:srgbClr val="DF987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 rot="1073832">
            <a:off x="250192" y="693231"/>
            <a:ext cx="509981" cy="491603"/>
          </a:xfrm>
          <a:prstGeom prst="star5">
            <a:avLst/>
          </a:prstGeom>
          <a:solidFill>
            <a:srgbClr val="E1C9E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 rot="1073832">
            <a:off x="4541414" y="5796432"/>
            <a:ext cx="509981" cy="491603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 rot="1073832">
            <a:off x="1940454" y="5460876"/>
            <a:ext cx="509981" cy="491603"/>
          </a:xfrm>
          <a:prstGeom prst="star5">
            <a:avLst/>
          </a:prstGeom>
          <a:solidFill>
            <a:srgbClr val="AAD195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73" y="2730499"/>
            <a:ext cx="6355816" cy="368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13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930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20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sp>
        <p:nvSpPr>
          <p:cNvPr id="3" name="5-конечная звезда 2"/>
          <p:cNvSpPr/>
          <p:nvPr/>
        </p:nvSpPr>
        <p:spPr>
          <a:xfrm rot="10568039">
            <a:off x="11079784" y="657372"/>
            <a:ext cx="509981" cy="491603"/>
          </a:xfrm>
          <a:prstGeom prst="star5">
            <a:avLst/>
          </a:prstGeom>
          <a:solidFill>
            <a:srgbClr val="90D6B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37" y="626765"/>
            <a:ext cx="4313920" cy="323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858" y="3599975"/>
            <a:ext cx="4123931" cy="3092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343" y="370417"/>
            <a:ext cx="4048186" cy="3036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51660" y="4120585"/>
            <a:ext cx="6319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 июня перед выходными и перед днём «Памяти и Скорби» я провела для ребят мастер-класс по созданию оригами журавлика. А после этого мы посетили вечный огонь, обсудили, что значит дата 22 июня и возложили журавлей.</a:t>
            </a:r>
            <a:endParaRPr lang="ru-RU" dirty="0"/>
          </a:p>
        </p:txBody>
      </p:sp>
      <p:sp>
        <p:nvSpPr>
          <p:cNvPr id="8" name="5-конечная звезда 7"/>
          <p:cNvSpPr/>
          <p:nvPr/>
        </p:nvSpPr>
        <p:spPr>
          <a:xfrm rot="1073832">
            <a:off x="10348264" y="2161909"/>
            <a:ext cx="509981" cy="491603"/>
          </a:xfrm>
          <a:prstGeom prst="star5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5-конечная звезда 8"/>
          <p:cNvSpPr/>
          <p:nvPr/>
        </p:nvSpPr>
        <p:spPr>
          <a:xfrm rot="4668298">
            <a:off x="11533610" y="2817796"/>
            <a:ext cx="509981" cy="491603"/>
          </a:xfrm>
          <a:prstGeom prst="star5">
            <a:avLst/>
          </a:prstGeom>
          <a:solidFill>
            <a:srgbClr val="DF987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 rot="1073832">
            <a:off x="7012411" y="5916596"/>
            <a:ext cx="509981" cy="491603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 rot="20101280">
            <a:off x="4313977" y="5871232"/>
            <a:ext cx="509981" cy="491603"/>
          </a:xfrm>
          <a:prstGeom prst="star5">
            <a:avLst/>
          </a:prstGeom>
          <a:solidFill>
            <a:srgbClr val="6F4B3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 rot="1073832">
            <a:off x="264446" y="4900647"/>
            <a:ext cx="509981" cy="491603"/>
          </a:xfrm>
          <a:prstGeom prst="star5">
            <a:avLst/>
          </a:prstGeom>
          <a:solidFill>
            <a:srgbClr val="E1C9E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 rot="20481444">
            <a:off x="5051721" y="934488"/>
            <a:ext cx="509981" cy="491603"/>
          </a:xfrm>
          <a:prstGeom prst="star5">
            <a:avLst/>
          </a:prstGeom>
          <a:solidFill>
            <a:srgbClr val="B976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5625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930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23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sp>
        <p:nvSpPr>
          <p:cNvPr id="3" name="5-конечная звезда 2"/>
          <p:cNvSpPr/>
          <p:nvPr/>
        </p:nvSpPr>
        <p:spPr>
          <a:xfrm rot="1073832">
            <a:off x="11079784" y="657372"/>
            <a:ext cx="509981" cy="491603"/>
          </a:xfrm>
          <a:prstGeom prst="star5">
            <a:avLst/>
          </a:prstGeom>
          <a:solidFill>
            <a:srgbClr val="DF987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11" y="590905"/>
            <a:ext cx="4252397" cy="5669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97898" y="3084747"/>
            <a:ext cx="2884464" cy="384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868565" y="995523"/>
            <a:ext cx="4957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выходных одна девочка покинула наш лагерь. Зато пришли две новые девочки, которые являются сёстрами – Элина и Диана.</a:t>
            </a:r>
            <a:endParaRPr lang="ru-RU" dirty="0"/>
          </a:p>
        </p:txBody>
      </p:sp>
      <p:cxnSp>
        <p:nvCxnSpPr>
          <p:cNvPr id="8" name="Скругленная соединительная линия 7"/>
          <p:cNvCxnSpPr/>
          <p:nvPr/>
        </p:nvCxnSpPr>
        <p:spPr>
          <a:xfrm rot="5400000">
            <a:off x="4009461" y="2384247"/>
            <a:ext cx="1388694" cy="694482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кругленная соединительная линия 11"/>
          <p:cNvCxnSpPr/>
          <p:nvPr/>
        </p:nvCxnSpPr>
        <p:spPr>
          <a:xfrm rot="10800000" flipV="1">
            <a:off x="2997843" y="2037141"/>
            <a:ext cx="2053206" cy="636876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35641" y="2400414"/>
            <a:ext cx="5946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Девочки пришли вовремя, потому что в этот день у нас был мастер-класс по лепке из глины! Это было грязно, но красиво.</a:t>
            </a:r>
            <a:endParaRPr lang="ru-RU" dirty="0"/>
          </a:p>
        </p:txBody>
      </p:sp>
      <p:sp>
        <p:nvSpPr>
          <p:cNvPr id="16" name="5-конечная звезда 15"/>
          <p:cNvSpPr/>
          <p:nvPr/>
        </p:nvSpPr>
        <p:spPr>
          <a:xfrm rot="1073832">
            <a:off x="11079785" y="3871771"/>
            <a:ext cx="509981" cy="491603"/>
          </a:xfrm>
          <a:prstGeom prst="star5">
            <a:avLst>
              <a:gd name="adj" fmla="val 17485"/>
              <a:gd name="hf" fmla="val 105146"/>
              <a:gd name="vf" fmla="val 110557"/>
            </a:avLst>
          </a:prstGeom>
          <a:solidFill>
            <a:srgbClr val="A4F2D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7" name="5-конечная звезда 16"/>
          <p:cNvSpPr/>
          <p:nvPr/>
        </p:nvSpPr>
        <p:spPr>
          <a:xfrm rot="1073832">
            <a:off x="10443406" y="5381773"/>
            <a:ext cx="509981" cy="491603"/>
          </a:xfrm>
          <a:prstGeom prst="star5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8" name="5-конечная звезда 17"/>
          <p:cNvSpPr/>
          <p:nvPr/>
        </p:nvSpPr>
        <p:spPr>
          <a:xfrm rot="1073832">
            <a:off x="5698839" y="196674"/>
            <a:ext cx="509981" cy="491603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9" name="5-конечная звезда 18"/>
          <p:cNvSpPr/>
          <p:nvPr/>
        </p:nvSpPr>
        <p:spPr>
          <a:xfrm rot="1073832">
            <a:off x="148141" y="108456"/>
            <a:ext cx="509981" cy="491603"/>
          </a:xfrm>
          <a:prstGeom prst="star5">
            <a:avLst/>
          </a:prstGeom>
          <a:solidFill>
            <a:srgbClr val="E1C9E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0" name="5-конечная звезда 19"/>
          <p:cNvSpPr/>
          <p:nvPr/>
        </p:nvSpPr>
        <p:spPr>
          <a:xfrm rot="1073832">
            <a:off x="4767006" y="6014966"/>
            <a:ext cx="509981" cy="491603"/>
          </a:xfrm>
          <a:prstGeom prst="star5">
            <a:avLst/>
          </a:prstGeom>
          <a:solidFill>
            <a:srgbClr val="90D6B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9058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930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24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sp>
        <p:nvSpPr>
          <p:cNvPr id="3" name="5-конечная звезда 2"/>
          <p:cNvSpPr/>
          <p:nvPr/>
        </p:nvSpPr>
        <p:spPr>
          <a:xfrm rot="1073832">
            <a:off x="9599487" y="363035"/>
            <a:ext cx="509981" cy="491603"/>
          </a:xfrm>
          <a:prstGeom prst="star5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668" y="2354926"/>
            <a:ext cx="4561121" cy="3420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89" y="334377"/>
            <a:ext cx="4560916" cy="3420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962" y="3673247"/>
            <a:ext cx="4132728" cy="3099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416326" y="1236413"/>
            <a:ext cx="39585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24 июня наши дети провели весь день на мастер-классе по рисованию. Но мы всё равно оставались рядом с ними, чтобы помогать справляться с трудностями.</a:t>
            </a:r>
            <a:endParaRPr lang="ru-RU" dirty="0"/>
          </a:p>
        </p:txBody>
      </p:sp>
      <p:sp>
        <p:nvSpPr>
          <p:cNvPr id="8" name="5-конечная звезда 7"/>
          <p:cNvSpPr/>
          <p:nvPr/>
        </p:nvSpPr>
        <p:spPr>
          <a:xfrm rot="1073832">
            <a:off x="10778047" y="1549869"/>
            <a:ext cx="509981" cy="491603"/>
          </a:xfrm>
          <a:prstGeom prst="star5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5-конечная звезда 8"/>
          <p:cNvSpPr/>
          <p:nvPr/>
        </p:nvSpPr>
        <p:spPr>
          <a:xfrm rot="1073832">
            <a:off x="6398129" y="2904403"/>
            <a:ext cx="509981" cy="491603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 rot="1073832">
            <a:off x="5391505" y="323658"/>
            <a:ext cx="509981" cy="491603"/>
          </a:xfrm>
          <a:prstGeom prst="star5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 rot="1073832">
            <a:off x="2713804" y="4489255"/>
            <a:ext cx="509981" cy="491603"/>
          </a:xfrm>
          <a:prstGeom prst="star5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 rot="1073832">
            <a:off x="928585" y="4176987"/>
            <a:ext cx="509981" cy="491603"/>
          </a:xfrm>
          <a:prstGeom prst="star5">
            <a:avLst/>
          </a:prstGeom>
          <a:solidFill>
            <a:srgbClr val="B976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 rot="1073832">
            <a:off x="1549670" y="5640026"/>
            <a:ext cx="509981" cy="491603"/>
          </a:xfrm>
          <a:prstGeom prst="star5">
            <a:avLst/>
          </a:prstGeom>
          <a:solidFill>
            <a:srgbClr val="85E19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4" name="5-конечная звезда 13"/>
          <p:cNvSpPr/>
          <p:nvPr/>
        </p:nvSpPr>
        <p:spPr>
          <a:xfrm rot="1073832">
            <a:off x="8471923" y="6182117"/>
            <a:ext cx="509981" cy="491603"/>
          </a:xfrm>
          <a:prstGeom prst="star5">
            <a:avLst/>
          </a:prstGeom>
          <a:solidFill>
            <a:srgbClr val="A4F2D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5" name="5-конечная звезда 14"/>
          <p:cNvSpPr/>
          <p:nvPr/>
        </p:nvSpPr>
        <p:spPr>
          <a:xfrm rot="1073832">
            <a:off x="11237643" y="5640026"/>
            <a:ext cx="509981" cy="491603"/>
          </a:xfrm>
          <a:prstGeom prst="star5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8848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930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25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sp>
        <p:nvSpPr>
          <p:cNvPr id="3" name="5-конечная звезда 2"/>
          <p:cNvSpPr/>
          <p:nvPr/>
        </p:nvSpPr>
        <p:spPr>
          <a:xfrm rot="1073832">
            <a:off x="11079784" y="657372"/>
            <a:ext cx="509981" cy="491603"/>
          </a:xfrm>
          <a:prstGeom prst="star5">
            <a:avLst/>
          </a:prstGeom>
          <a:solidFill>
            <a:srgbClr val="90D6B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77" y="517093"/>
            <a:ext cx="4471823" cy="3353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791" y="444591"/>
            <a:ext cx="4144724" cy="2331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817" y="4013200"/>
            <a:ext cx="3586903" cy="2690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6126" y="3734959"/>
            <a:ext cx="3190663" cy="2392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557520" y="3312159"/>
            <a:ext cx="33586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25 июня мы посетили дворец творчества, чтобы посмотреть закрытие бесплатного лагеря. А когда вернулись в Теремок, то стали готовить номера к своему закрытию.</a:t>
            </a:r>
            <a:endParaRPr lang="ru-RU" dirty="0"/>
          </a:p>
        </p:txBody>
      </p:sp>
      <p:sp>
        <p:nvSpPr>
          <p:cNvPr id="10" name="5-конечная звезда 9"/>
          <p:cNvSpPr/>
          <p:nvPr/>
        </p:nvSpPr>
        <p:spPr>
          <a:xfrm rot="1073832">
            <a:off x="10053624" y="2530196"/>
            <a:ext cx="509981" cy="491603"/>
          </a:xfrm>
          <a:prstGeom prst="star5">
            <a:avLst/>
          </a:prstGeom>
          <a:solidFill>
            <a:srgbClr val="E1C9E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 rot="1073832">
            <a:off x="8250594" y="5424754"/>
            <a:ext cx="509981" cy="491603"/>
          </a:xfrm>
          <a:prstGeom prst="star5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 rot="1073832">
            <a:off x="1057578" y="4685655"/>
            <a:ext cx="509981" cy="491603"/>
          </a:xfrm>
          <a:prstGeom prst="star5">
            <a:avLst/>
          </a:prstGeom>
          <a:solidFill>
            <a:srgbClr val="DF987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 rot="1073832">
            <a:off x="252586" y="5701656"/>
            <a:ext cx="509981" cy="491603"/>
          </a:xfrm>
          <a:prstGeom prst="star5">
            <a:avLst/>
          </a:prstGeom>
          <a:solidFill>
            <a:srgbClr val="B3849C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073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930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26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sp>
        <p:nvSpPr>
          <p:cNvPr id="3" name="5-конечная звезда 2"/>
          <p:cNvSpPr/>
          <p:nvPr/>
        </p:nvSpPr>
        <p:spPr>
          <a:xfrm rot="1073832">
            <a:off x="9301784" y="223231"/>
            <a:ext cx="509981" cy="491603"/>
          </a:xfrm>
          <a:prstGeom prst="star5">
            <a:avLst/>
          </a:prstGeom>
          <a:solidFill>
            <a:srgbClr val="E1C9E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88" y="316585"/>
            <a:ext cx="3950492" cy="248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10" y="2117721"/>
            <a:ext cx="3907128" cy="2930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788" y="3820159"/>
            <a:ext cx="5721932" cy="2773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034872" y="1043332"/>
            <a:ext cx="4310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26 июня помимо подготовки к концерту для детей был </a:t>
            </a:r>
            <a:r>
              <a:rPr lang="ru-RU" dirty="0" err="1" smtClean="0"/>
              <a:t>орагнизован</a:t>
            </a:r>
            <a:r>
              <a:rPr lang="ru-RU" dirty="0" smtClean="0"/>
              <a:t> спортивный день, который </a:t>
            </a:r>
            <a:r>
              <a:rPr lang="ru-RU" dirty="0" err="1" smtClean="0"/>
              <a:t>собержал</a:t>
            </a:r>
            <a:r>
              <a:rPr lang="ru-RU" dirty="0" smtClean="0"/>
              <a:t> в себе множество игр.</a:t>
            </a:r>
            <a:endParaRPr lang="ru-RU" dirty="0"/>
          </a:p>
        </p:txBody>
      </p:sp>
      <p:sp>
        <p:nvSpPr>
          <p:cNvPr id="8" name="5-конечная звезда 7"/>
          <p:cNvSpPr/>
          <p:nvPr/>
        </p:nvSpPr>
        <p:spPr>
          <a:xfrm rot="1073832">
            <a:off x="10744503" y="1109798"/>
            <a:ext cx="509981" cy="491603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5-конечная звезда 8"/>
          <p:cNvSpPr/>
          <p:nvPr/>
        </p:nvSpPr>
        <p:spPr>
          <a:xfrm rot="1073832">
            <a:off x="10422527" y="5876655"/>
            <a:ext cx="509981" cy="491603"/>
          </a:xfrm>
          <a:prstGeom prst="star5">
            <a:avLst/>
          </a:prstGeom>
          <a:solidFill>
            <a:srgbClr val="A4F2D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 rot="1073832">
            <a:off x="6396353" y="2870627"/>
            <a:ext cx="509981" cy="491603"/>
          </a:xfrm>
          <a:prstGeom prst="star5">
            <a:avLst/>
          </a:prstGeom>
          <a:solidFill>
            <a:srgbClr val="E59E8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 rot="1073832">
            <a:off x="1326513" y="3182896"/>
            <a:ext cx="509981" cy="491603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3044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930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27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sp>
        <p:nvSpPr>
          <p:cNvPr id="3" name="5-конечная звезда 2"/>
          <p:cNvSpPr/>
          <p:nvPr/>
        </p:nvSpPr>
        <p:spPr>
          <a:xfrm rot="1073832">
            <a:off x="9149383" y="108456"/>
            <a:ext cx="509981" cy="491603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93" y="284480"/>
            <a:ext cx="3857649" cy="2893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172" y="590905"/>
            <a:ext cx="4379779" cy="3284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2" y="3446302"/>
            <a:ext cx="4343822" cy="325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289" y="2174771"/>
            <a:ext cx="2999845" cy="2249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308242" y="476782"/>
            <a:ext cx="2651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27 июня ребята посетили библиотеку, приняв участие в </a:t>
            </a:r>
            <a:r>
              <a:rPr lang="ru-RU" dirty="0" err="1" smtClean="0"/>
              <a:t>квесте</a:t>
            </a:r>
            <a:r>
              <a:rPr lang="ru-RU" dirty="0" smtClean="0"/>
              <a:t> по станциям, чтобы проверить свои знания по сказкам.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385830" y="4825748"/>
            <a:ext cx="2875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 вечером для них был устроен настоящий шахматный турнир. После которого был мастер-класс по актёрскому мастерству.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313" y="3880040"/>
            <a:ext cx="3765505" cy="2824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5-конечная звезда 11"/>
          <p:cNvSpPr/>
          <p:nvPr/>
        </p:nvSpPr>
        <p:spPr>
          <a:xfrm rot="1073832">
            <a:off x="3639964" y="3126430"/>
            <a:ext cx="509981" cy="491603"/>
          </a:xfrm>
          <a:prstGeom prst="star5">
            <a:avLst/>
          </a:prstGeom>
          <a:solidFill>
            <a:srgbClr val="E1C9E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947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64.userapi.com/s/v1/if2/Tdvx2Oxe2_6tXc3VAnHtPuMnS2mKt5UklUQU0IiTJUEOIvrqH_kfVYQrzRZTEmNXcVFCOHWmIqB-Ol_FBMbSyWJn.jpg?quality=95&amp;as=32x18,48x27,72x40,108x61,160x90,240x135,360x202,480x270,540x304,640x360,720x405,1080x607,1280x720&amp;from=bu&amp;cs=1280x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1556" y="900495"/>
            <a:ext cx="4424811" cy="2488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40.userapi.com/s/v1/if2/8QP-F2CIauYChYsho8iGE2ZP7V8o_-MpQcwZiEmVICVEQznF-jT3I8IL5JmL5IScCGzKMRaxfXZ_n3f9CtQygvCf.jpg?quality=95&amp;as=32x18,48x27,72x40,108x61,160x90,240x135,360x202,480x270,540x304,640x360,720x405,1080x607,1280x720&amp;from=bu&amp;cs=1280x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340" y="4316804"/>
            <a:ext cx="3785627" cy="2129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72.userapi.com/s/v1/if2/GXfArZhCl0UV2dvFr4mXaNWnw3SsXkwjtYSC4WO7MWkoznAHix2Vpo0AsB3_JYFP0nY_QsLoFYabnReYqMko7OEu.jpg?quality=95&amp;as=32x18,48x27,72x40,108x61,160x90,240x135,360x202,480x270,540x304,640x360,720x405,1080x607,1280x720&amp;from=bu&amp;cs=1280x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4400" y="4725034"/>
            <a:ext cx="3322320" cy="1868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5853" y="259614"/>
            <a:ext cx="5346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Смена нашего лагеря началась 2 июня. Мы только познакомились с нашими ребятками, которых по началу было всего 6 детей.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"/>
          <a:stretch/>
        </p:blipFill>
        <p:spPr>
          <a:xfrm>
            <a:off x="1769061" y="1171095"/>
            <a:ext cx="5413993" cy="2501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03029" y="1282624"/>
            <a:ext cx="10967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Это Маша, Юлиана, Елисей, Настёна, Элина и Настя.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9474" y="3772290"/>
            <a:ext cx="463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Мы сходили на открытие трудового десанта.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183054" y="259614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176452" y="41990"/>
            <a:ext cx="1680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omic Sans MS" panose="030F0702030302020204" pitchFamily="66" charset="0"/>
              </a:rPr>
              <a:t>2 июня</a:t>
            </a:r>
          </a:p>
        </p:txBody>
      </p:sp>
      <p:cxnSp>
        <p:nvCxnSpPr>
          <p:cNvPr id="10" name="Скругленная соединительная линия 9"/>
          <p:cNvCxnSpPr/>
          <p:nvPr/>
        </p:nvCxnSpPr>
        <p:spPr>
          <a:xfrm rot="5400000">
            <a:off x="2294056" y="4400211"/>
            <a:ext cx="1243766" cy="730288"/>
          </a:xfrm>
          <a:prstGeom prst="curvedConnector2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кругленная соединительная линия 15"/>
          <p:cNvCxnSpPr>
            <a:stCxn id="5" idx="3"/>
            <a:endCxn id="3" idx="2"/>
          </p:cNvCxnSpPr>
          <p:nvPr/>
        </p:nvCxnSpPr>
        <p:spPr>
          <a:xfrm flipH="1" flipV="1">
            <a:off x="4476058" y="3672610"/>
            <a:ext cx="274492" cy="284346"/>
          </a:xfrm>
          <a:prstGeom prst="curvedConnector4">
            <a:avLst>
              <a:gd name="adj1" fmla="val -83281"/>
              <a:gd name="adj2" fmla="val 82472"/>
            </a:avLst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103967" y="3433480"/>
            <a:ext cx="3734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 затем провели открытие своей смены в виде </a:t>
            </a:r>
            <a:r>
              <a:rPr lang="ru-RU" dirty="0" err="1" smtClean="0"/>
              <a:t>квеста</a:t>
            </a:r>
            <a:r>
              <a:rPr lang="ru-RU" dirty="0" smtClean="0"/>
              <a:t>. А чтобы было интересно, мы позвали другие отряды лагеря сразиться с нами!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516887" y="6224508"/>
            <a:ext cx="79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  <p:sp>
        <p:nvSpPr>
          <p:cNvPr id="22" name="5-конечная звезда 21"/>
          <p:cNvSpPr/>
          <p:nvPr/>
        </p:nvSpPr>
        <p:spPr>
          <a:xfrm rot="1073832">
            <a:off x="9207197" y="96492"/>
            <a:ext cx="509981" cy="491603"/>
          </a:xfrm>
          <a:prstGeom prst="star5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3" name="5-конечная звезда 22"/>
          <p:cNvSpPr/>
          <p:nvPr/>
        </p:nvSpPr>
        <p:spPr>
          <a:xfrm rot="19604695">
            <a:off x="3600458" y="5690154"/>
            <a:ext cx="509981" cy="491603"/>
          </a:xfrm>
          <a:prstGeom prst="star5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35" y="4141622"/>
            <a:ext cx="2344562" cy="230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62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930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30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sp>
        <p:nvSpPr>
          <p:cNvPr id="3" name="5-конечная звезда 2"/>
          <p:cNvSpPr/>
          <p:nvPr/>
        </p:nvSpPr>
        <p:spPr>
          <a:xfrm rot="1073832">
            <a:off x="11079784" y="657372"/>
            <a:ext cx="509981" cy="491603"/>
          </a:xfrm>
          <a:prstGeom prst="star5">
            <a:avLst/>
          </a:prstGeom>
          <a:solidFill>
            <a:srgbClr val="E1C9E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36" y="334377"/>
            <a:ext cx="3903732" cy="292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700" y="3051896"/>
            <a:ext cx="3892952" cy="2919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732" y="3471819"/>
            <a:ext cx="4049400" cy="303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796118" y="1325115"/>
            <a:ext cx="39803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30 июня было дождливым с самого утра, поэтому зарядка проходила в зале, а не на улице как обычно. А затем весь день мы потратили на подготовку к нашему концерту.</a:t>
            </a:r>
            <a:endParaRPr lang="ru-RU" dirty="0"/>
          </a:p>
        </p:txBody>
      </p:sp>
      <p:sp>
        <p:nvSpPr>
          <p:cNvPr id="9" name="5-конечная звезда 8"/>
          <p:cNvSpPr/>
          <p:nvPr/>
        </p:nvSpPr>
        <p:spPr>
          <a:xfrm rot="1073832">
            <a:off x="9921462" y="2369097"/>
            <a:ext cx="509981" cy="491603"/>
          </a:xfrm>
          <a:prstGeom prst="star5">
            <a:avLst/>
          </a:prstGeom>
          <a:solidFill>
            <a:srgbClr val="D7732C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 rot="1073832">
            <a:off x="8896738" y="1263330"/>
            <a:ext cx="509981" cy="491603"/>
          </a:xfrm>
          <a:prstGeom prst="star5">
            <a:avLst/>
          </a:prstGeom>
          <a:solidFill>
            <a:srgbClr val="CF97A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 rot="1073832">
            <a:off x="6389063" y="25738"/>
            <a:ext cx="509981" cy="491603"/>
          </a:xfrm>
          <a:prstGeom prst="star5">
            <a:avLst/>
          </a:prstGeom>
          <a:solidFill>
            <a:srgbClr val="83C4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 rot="1073832">
            <a:off x="7319094" y="3226017"/>
            <a:ext cx="509981" cy="491603"/>
          </a:xfrm>
          <a:prstGeom prst="star5">
            <a:avLst/>
          </a:prstGeom>
          <a:solidFill>
            <a:srgbClr val="F0EBD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5" name="5-конечная звезда 14"/>
          <p:cNvSpPr/>
          <p:nvPr/>
        </p:nvSpPr>
        <p:spPr>
          <a:xfrm rot="1073832">
            <a:off x="8269258" y="6038076"/>
            <a:ext cx="509981" cy="491603"/>
          </a:xfrm>
          <a:prstGeom prst="star5">
            <a:avLst/>
          </a:prstGeom>
          <a:solidFill>
            <a:srgbClr val="BBE7CC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6" name="5-конечная звезда 15"/>
          <p:cNvSpPr/>
          <p:nvPr/>
        </p:nvSpPr>
        <p:spPr>
          <a:xfrm rot="1073832">
            <a:off x="11568029" y="5850538"/>
            <a:ext cx="509981" cy="491603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7" name="5-конечная звезда 16"/>
          <p:cNvSpPr/>
          <p:nvPr/>
        </p:nvSpPr>
        <p:spPr>
          <a:xfrm rot="1073832">
            <a:off x="2111937" y="3382587"/>
            <a:ext cx="509981" cy="491603"/>
          </a:xfrm>
          <a:prstGeom prst="star5">
            <a:avLst/>
          </a:prstGeom>
          <a:solidFill>
            <a:srgbClr val="AE876B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8" name="5-конечная звезда 17"/>
          <p:cNvSpPr/>
          <p:nvPr/>
        </p:nvSpPr>
        <p:spPr>
          <a:xfrm rot="1073832">
            <a:off x="843968" y="3538285"/>
            <a:ext cx="509981" cy="491603"/>
          </a:xfrm>
          <a:prstGeom prst="star5">
            <a:avLst/>
          </a:prstGeom>
          <a:solidFill>
            <a:srgbClr val="D5DBE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9" name="5-конечная звезда 18"/>
          <p:cNvSpPr/>
          <p:nvPr/>
        </p:nvSpPr>
        <p:spPr>
          <a:xfrm rot="1073832">
            <a:off x="1793748" y="4744543"/>
            <a:ext cx="509981" cy="491603"/>
          </a:xfrm>
          <a:prstGeom prst="star5">
            <a:avLst/>
          </a:prstGeom>
          <a:solidFill>
            <a:srgbClr val="B9517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0" name="5-конечная звезда 19"/>
          <p:cNvSpPr/>
          <p:nvPr/>
        </p:nvSpPr>
        <p:spPr>
          <a:xfrm rot="1073832">
            <a:off x="843967" y="6162807"/>
            <a:ext cx="509981" cy="491603"/>
          </a:xfrm>
          <a:prstGeom prst="star5">
            <a:avLst/>
          </a:prstGeom>
          <a:solidFill>
            <a:srgbClr val="79EDD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472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717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omic Sans MS" panose="030F0702030302020204" pitchFamily="66" charset="0"/>
              </a:rPr>
              <a:t>1</a:t>
            </a:r>
            <a:r>
              <a:rPr lang="ru-RU" sz="3200" b="1" dirty="0" smtClean="0">
                <a:latin typeface="Comic Sans MS" panose="030F0702030302020204" pitchFamily="66" charset="0"/>
              </a:rPr>
              <a:t> июля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 rot="1073832">
            <a:off x="11079784" y="657372"/>
            <a:ext cx="509981" cy="491603"/>
          </a:xfrm>
          <a:prstGeom prst="star5">
            <a:avLst/>
          </a:prstGeom>
          <a:solidFill>
            <a:srgbClr val="D5DBE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22" y="517257"/>
            <a:ext cx="4074711" cy="3056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266" y="225329"/>
            <a:ext cx="3668734" cy="2751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307" y="2123440"/>
            <a:ext cx="3543864" cy="2657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20" y="3840481"/>
            <a:ext cx="3773514" cy="2712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821941" y="3935010"/>
            <a:ext cx="35470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День вновь оказался дождливым, но теперь это нам не помешало сходить в библиотеку, чтобы посмотреть мультики по русским народным сказкам, а затем остаться почитать книги.</a:t>
            </a:r>
            <a:endParaRPr lang="ru-RU" dirty="0"/>
          </a:p>
        </p:txBody>
      </p:sp>
      <p:sp>
        <p:nvSpPr>
          <p:cNvPr id="12" name="5-конечная звезда 11"/>
          <p:cNvSpPr/>
          <p:nvPr/>
        </p:nvSpPr>
        <p:spPr>
          <a:xfrm rot="1073832">
            <a:off x="9190024" y="1312743"/>
            <a:ext cx="509981" cy="491603"/>
          </a:xfrm>
          <a:prstGeom prst="star5">
            <a:avLst/>
          </a:prstGeom>
          <a:solidFill>
            <a:srgbClr val="B9517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 rot="1073832">
            <a:off x="11336944" y="5100432"/>
            <a:ext cx="509981" cy="491603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4" name="5-конечная звезда 13"/>
          <p:cNvSpPr/>
          <p:nvPr/>
        </p:nvSpPr>
        <p:spPr>
          <a:xfrm rot="1073832">
            <a:off x="9653447" y="6187552"/>
            <a:ext cx="509981" cy="491603"/>
          </a:xfrm>
          <a:prstGeom prst="star5">
            <a:avLst/>
          </a:prstGeom>
          <a:solidFill>
            <a:srgbClr val="F0EBD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5" name="5-конечная звезда 14"/>
          <p:cNvSpPr/>
          <p:nvPr/>
        </p:nvSpPr>
        <p:spPr>
          <a:xfrm rot="1073832">
            <a:off x="8174323" y="5197677"/>
            <a:ext cx="509981" cy="491603"/>
          </a:xfrm>
          <a:prstGeom prst="star5">
            <a:avLst/>
          </a:prstGeom>
          <a:solidFill>
            <a:srgbClr val="83C4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6" name="5-конечная звезда 15"/>
          <p:cNvSpPr/>
          <p:nvPr/>
        </p:nvSpPr>
        <p:spPr>
          <a:xfrm rot="1073832">
            <a:off x="6658671" y="3162878"/>
            <a:ext cx="509981" cy="491603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7" name="5-конечная звезда 16"/>
          <p:cNvSpPr/>
          <p:nvPr/>
        </p:nvSpPr>
        <p:spPr>
          <a:xfrm rot="1073832">
            <a:off x="532191" y="5337118"/>
            <a:ext cx="509981" cy="491603"/>
          </a:xfrm>
          <a:prstGeom prst="star5">
            <a:avLst/>
          </a:prstGeom>
          <a:solidFill>
            <a:srgbClr val="BBE7CC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43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717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omic Sans MS" panose="030F0702030302020204" pitchFamily="66" charset="0"/>
              </a:rPr>
              <a:t>2</a:t>
            </a:r>
            <a:r>
              <a:rPr lang="ru-RU" sz="3200" b="1" dirty="0" smtClean="0">
                <a:latin typeface="Comic Sans MS" panose="030F0702030302020204" pitchFamily="66" charset="0"/>
              </a:rPr>
              <a:t> июля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3" name="5-конечная звезда 2"/>
          <p:cNvSpPr/>
          <p:nvPr/>
        </p:nvSpPr>
        <p:spPr>
          <a:xfrm rot="1073832">
            <a:off x="9183595" y="-7049"/>
            <a:ext cx="509981" cy="491603"/>
          </a:xfrm>
          <a:prstGeom prst="star5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 descr="https://sun9-78.userapi.com/s/v1/if2/COudv9hU3_RBuGwuHsluklI8FAgpjSSEwmq5T6GEDjeMb4poj7_1Z98riuOQP0ej6KnwDf-CEWcyqduORXEG6st3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848" y="3832286"/>
            <a:ext cx="3953852" cy="2965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34.userapi.com/s/v1/ig2/cbbbUIJno5TJJIjFro2gE8gCIc9m2_ifMvF7DfJP-b6ZHtn5Nx5korc8o7iV6s_mh9XQF_OXDcoY8ZRQO0mzXpLQ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3023" y="2716652"/>
            <a:ext cx="2965389" cy="3953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44.userapi.com/s/v1/ig2/DLFHWYu69oA0-T9C23SdwSkLjUX7jIagB7eKbrhPAODq_60sK9aSPnEySi4NGk1lkSuwK-Ih1Jo_fvb5jxiaYfAp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0472" y="927373"/>
            <a:ext cx="1953228" cy="260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79.userapi.com/s/v1/ig2/ugK2nByTKugviz8pTz5VT5xwpx3UWlYP0RFmntn0iIDo2N_rEhU39g0wo9UsSEPfMakqGHUqj_lo15qj8Ss0C05b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03" y="2762543"/>
            <a:ext cx="2965389" cy="3953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47.userapi.com/s/v1/if2/db5JGlT4U5WtT8i07Gpx_9PzOUb95q_7QVst5O8dZXI-qTLH84LEnz_WOMwRrgD0WYbDdTbPegHJEB9bLNbCUjIX.jpg?quality=95&amp;as=32x18,48x27,72x40,108x61,160x90,240x135,360x202,480x270,540x304,640x360,720x405,1080x607,1280x720&amp;from=bu&amp;cs=1280x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03" y="334377"/>
            <a:ext cx="3953852" cy="2224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59680" y="626764"/>
            <a:ext cx="46970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Последний день смены одновременно был радостным и грустным. Был весёлый концерт, каждого из детей наградили почётными грамотами, прошло мыльное шоу. Но расставаться никто не хотел, но пришлось.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362622" y="2279215"/>
            <a:ext cx="2394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 считаю, что эта смена прошло отлично и удачно, ведь дети остались счастливы.</a:t>
            </a:r>
            <a:endParaRPr lang="ru-RU" dirty="0"/>
          </a:p>
        </p:txBody>
      </p:sp>
      <p:sp>
        <p:nvSpPr>
          <p:cNvPr id="17" name="5-конечная звезда 16"/>
          <p:cNvSpPr/>
          <p:nvPr/>
        </p:nvSpPr>
        <p:spPr>
          <a:xfrm rot="1073832">
            <a:off x="3704087" y="2829010"/>
            <a:ext cx="509981" cy="491603"/>
          </a:xfrm>
          <a:prstGeom prst="star5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8" name="5-конечная звезда 17"/>
          <p:cNvSpPr/>
          <p:nvPr/>
        </p:nvSpPr>
        <p:spPr>
          <a:xfrm rot="20863636">
            <a:off x="9244609" y="3285875"/>
            <a:ext cx="509981" cy="491603"/>
          </a:xfrm>
          <a:prstGeom prst="star5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6103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680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3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86" y="445455"/>
            <a:ext cx="2298312" cy="306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796" y="4339239"/>
            <a:ext cx="2870523" cy="2152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719" y="780826"/>
            <a:ext cx="3739466" cy="280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19" y="445455"/>
            <a:ext cx="3078363" cy="2217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84790" y="3491978"/>
            <a:ext cx="4687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следующий день ребят ждал активный спортивный </a:t>
            </a:r>
            <a:r>
              <a:rPr lang="ru-RU" dirty="0" err="1" smtClean="0"/>
              <a:t>квест</a:t>
            </a:r>
            <a:r>
              <a:rPr lang="ru-RU" dirty="0" smtClean="0"/>
              <a:t> по станциям. В этот раз участвовал только наш отряд.</a:t>
            </a:r>
            <a:endParaRPr lang="ru-RU" dirty="0"/>
          </a:p>
        </p:txBody>
      </p:sp>
      <p:cxnSp>
        <p:nvCxnSpPr>
          <p:cNvPr id="9" name="Скругленная соединительная линия 8"/>
          <p:cNvCxnSpPr/>
          <p:nvPr/>
        </p:nvCxnSpPr>
        <p:spPr>
          <a:xfrm rot="5400000">
            <a:off x="3667580" y="4466692"/>
            <a:ext cx="1243766" cy="730288"/>
          </a:xfrm>
          <a:prstGeom prst="curvedConnector2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кругленная соединительная линия 9"/>
          <p:cNvCxnSpPr>
            <a:endCxn id="6" idx="2"/>
          </p:cNvCxnSpPr>
          <p:nvPr/>
        </p:nvCxnSpPr>
        <p:spPr>
          <a:xfrm flipV="1">
            <a:off x="4546082" y="2662610"/>
            <a:ext cx="917419" cy="773672"/>
          </a:xfrm>
          <a:prstGeom prst="curvedConnector2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кругленная соединительная линия 13"/>
          <p:cNvCxnSpPr>
            <a:stCxn id="8" idx="0"/>
            <a:endCxn id="3" idx="3"/>
          </p:cNvCxnSpPr>
          <p:nvPr/>
        </p:nvCxnSpPr>
        <p:spPr>
          <a:xfrm rot="16200000" flipV="1">
            <a:off x="2413774" y="2277088"/>
            <a:ext cx="1514315" cy="915465"/>
          </a:xfrm>
          <a:prstGeom prst="curvedConnector2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97923" y="676869"/>
            <a:ext cx="1291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 к нам в отряд пришла новая девочка – Марьям.</a:t>
            </a:r>
            <a:endParaRPr lang="ru-RU" dirty="0"/>
          </a:p>
        </p:txBody>
      </p:sp>
      <p:cxnSp>
        <p:nvCxnSpPr>
          <p:cNvPr id="19" name="Скругленная соединительная линия 18"/>
          <p:cNvCxnSpPr/>
          <p:nvPr/>
        </p:nvCxnSpPr>
        <p:spPr>
          <a:xfrm>
            <a:off x="8589569" y="1226919"/>
            <a:ext cx="747297" cy="509284"/>
          </a:xfrm>
          <a:prstGeom prst="curvedConnector3">
            <a:avLst/>
          </a:prstGeom>
          <a:ln w="5715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5-конечная звезда 23"/>
          <p:cNvSpPr/>
          <p:nvPr/>
        </p:nvSpPr>
        <p:spPr>
          <a:xfrm rot="409846">
            <a:off x="3099785" y="431067"/>
            <a:ext cx="509981" cy="491603"/>
          </a:xfrm>
          <a:prstGeom prst="star5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5" name="5-конечная звезда 24"/>
          <p:cNvSpPr/>
          <p:nvPr/>
        </p:nvSpPr>
        <p:spPr>
          <a:xfrm rot="1073832">
            <a:off x="7148255" y="2855305"/>
            <a:ext cx="509981" cy="491603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6" name="5-конечная звезда 25"/>
          <p:cNvSpPr/>
          <p:nvPr/>
        </p:nvSpPr>
        <p:spPr>
          <a:xfrm rot="19318239">
            <a:off x="159896" y="5216566"/>
            <a:ext cx="509981" cy="491603"/>
          </a:xfrm>
          <a:prstGeom prst="star5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7204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76452" y="41990"/>
            <a:ext cx="1680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omic Sans MS" panose="030F0702030302020204" pitchFamily="66" charset="0"/>
              </a:rPr>
              <a:t>4</a:t>
            </a:r>
            <a:r>
              <a:rPr lang="ru-RU" sz="3200" b="1" dirty="0" smtClean="0">
                <a:latin typeface="Comic Sans MS" panose="030F0702030302020204" pitchFamily="66" charset="0"/>
              </a:rPr>
              <a:t>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8" y="191889"/>
            <a:ext cx="4483127" cy="3362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294" y="3866187"/>
            <a:ext cx="3698240" cy="277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74" y="1049326"/>
            <a:ext cx="3755815" cy="2816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74" y="3972560"/>
            <a:ext cx="3557852" cy="2668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564405" y="718900"/>
            <a:ext cx="35729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 июня мы с отрядом посетили дворец творчества, чтобы поучаствовать в акции «безопасные каникулы». Наши ребята узнали о том, как нужно себя вести на каникулах и какие могут быть опасности во время лета.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404300" y="4083706"/>
            <a:ext cx="2733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 затем мы посетили площадку, где ребята с радостью провели время. Это стало одно из их любимых мест.</a:t>
            </a:r>
            <a:endParaRPr lang="ru-RU" dirty="0"/>
          </a:p>
        </p:txBody>
      </p:sp>
      <p:sp>
        <p:nvSpPr>
          <p:cNvPr id="10" name="5-конечная звезда 9"/>
          <p:cNvSpPr/>
          <p:nvPr/>
        </p:nvSpPr>
        <p:spPr>
          <a:xfrm rot="1073832">
            <a:off x="9207197" y="96492"/>
            <a:ext cx="509981" cy="491603"/>
          </a:xfrm>
          <a:prstGeom prst="star5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 rot="991688">
            <a:off x="830571" y="5050912"/>
            <a:ext cx="509981" cy="491603"/>
          </a:xfrm>
          <a:prstGeom prst="star5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 rot="1984066">
            <a:off x="570513" y="3998011"/>
            <a:ext cx="509981" cy="491603"/>
          </a:xfrm>
          <a:prstGeom prst="star5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 rot="20934739">
            <a:off x="533071" y="6048946"/>
            <a:ext cx="509981" cy="491603"/>
          </a:xfrm>
          <a:prstGeom prst="star5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9013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680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5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69" y="375017"/>
            <a:ext cx="4572423" cy="3429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712" y="1634978"/>
            <a:ext cx="3627143" cy="483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374640" y="807706"/>
            <a:ext cx="602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этот день мы с детьми делали с ребятами открытки ко дню медицинского работника.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32400" y="1727218"/>
            <a:ext cx="2844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Вместе с этим обсудили с ними важность этой и других профессий. Обсудили, кем ребята хотят быть, когда вырастут. Это было очень интересно.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425" y="3896574"/>
            <a:ext cx="3803177" cy="2852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5-конечная звезда 9"/>
          <p:cNvSpPr/>
          <p:nvPr/>
        </p:nvSpPr>
        <p:spPr>
          <a:xfrm rot="20811892">
            <a:off x="9207197" y="96492"/>
            <a:ext cx="509981" cy="491603"/>
          </a:xfrm>
          <a:prstGeom prst="star5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 rot="1073832">
            <a:off x="7165037" y="3870801"/>
            <a:ext cx="509981" cy="491603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 rot="19919400">
            <a:off x="1573011" y="5913100"/>
            <a:ext cx="509981" cy="491603"/>
          </a:xfrm>
          <a:prstGeom prst="star5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 rot="1073832">
            <a:off x="767384" y="4436318"/>
            <a:ext cx="509981" cy="491603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4189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680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omic Sans MS" panose="030F0702030302020204" pitchFamily="66" charset="0"/>
              </a:rPr>
              <a:t>6</a:t>
            </a:r>
            <a:r>
              <a:rPr lang="ru-RU" sz="3200" b="1" dirty="0" smtClean="0">
                <a:latin typeface="Comic Sans MS" panose="030F0702030302020204" pitchFamily="66" charset="0"/>
              </a:rPr>
              <a:t>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742" y="3634739"/>
            <a:ext cx="4116652" cy="3087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07" y="334377"/>
            <a:ext cx="4408136" cy="2889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788" y="735661"/>
            <a:ext cx="3496892" cy="262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951" y="3332353"/>
            <a:ext cx="3730572" cy="2797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722548" y="496008"/>
            <a:ext cx="2428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 июня мы ходили в парк Степанова на пикник. Вкусно покушав и поиграв с воспитателем в летающую тарелку, ребята вспомнили, что сегодня день рождения А.С. Пушкина.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851523" y="3908959"/>
            <a:ext cx="30834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Каждый знал и прочитал стихотворение поэта, а затем ребята поделились на две команды и поучаствовали в викторине по сказкам Пушкина.</a:t>
            </a:r>
            <a:endParaRPr lang="ru-RU" dirty="0"/>
          </a:p>
        </p:txBody>
      </p:sp>
      <p:sp>
        <p:nvSpPr>
          <p:cNvPr id="10" name="5-конечная звезда 9"/>
          <p:cNvSpPr/>
          <p:nvPr/>
        </p:nvSpPr>
        <p:spPr>
          <a:xfrm rot="1073832">
            <a:off x="11079784" y="657372"/>
            <a:ext cx="509981" cy="491603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 rot="20038636">
            <a:off x="240896" y="4932681"/>
            <a:ext cx="509981" cy="491603"/>
          </a:xfrm>
          <a:prstGeom prst="star5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93525" y="6311579"/>
            <a:ext cx="5941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Так закончилась первая неделя нашего городского лагеря.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0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680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9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sp>
        <p:nvSpPr>
          <p:cNvPr id="3" name="5-конечная звезда 2"/>
          <p:cNvSpPr/>
          <p:nvPr/>
        </p:nvSpPr>
        <p:spPr>
          <a:xfrm rot="1711867">
            <a:off x="9322702" y="785255"/>
            <a:ext cx="509981" cy="491603"/>
          </a:xfrm>
          <a:prstGeom prst="star5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4742" y="4376305"/>
            <a:ext cx="2664622" cy="2333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5914" y="235765"/>
            <a:ext cx="4381635" cy="2005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9004" y="1764357"/>
            <a:ext cx="3251274" cy="2457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40" y="1091432"/>
            <a:ext cx="3365279" cy="2523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047685" y="2395181"/>
            <a:ext cx="4635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Утро новой недели началось с зарядки и знакомства с новой девочкой – Полиной.</a:t>
            </a:r>
            <a:endParaRPr lang="ru-RU" dirty="0"/>
          </a:p>
        </p:txBody>
      </p:sp>
      <p:cxnSp>
        <p:nvCxnSpPr>
          <p:cNvPr id="11" name="Скругленная соединительная линия 10"/>
          <p:cNvCxnSpPr/>
          <p:nvPr/>
        </p:nvCxnSpPr>
        <p:spPr>
          <a:xfrm>
            <a:off x="8301318" y="2790091"/>
            <a:ext cx="788894" cy="24827"/>
          </a:xfrm>
          <a:prstGeom prst="curvedConnector3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32346" y="3483636"/>
            <a:ext cx="37439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 так же мы с ребятами посетили кинотеатр А113, чтобы посмотреть новый фильм «Лило и </a:t>
            </a:r>
            <a:r>
              <a:rPr lang="ru-RU" dirty="0" err="1" smtClean="0"/>
              <a:t>Стич</a:t>
            </a:r>
            <a:r>
              <a:rPr lang="ru-RU" dirty="0" smtClean="0"/>
              <a:t>». Дети поделились в видео своим честным мнением.</a:t>
            </a:r>
            <a:endParaRPr lang="ru-RU" dirty="0"/>
          </a:p>
        </p:txBody>
      </p:sp>
      <p:cxnSp>
        <p:nvCxnSpPr>
          <p:cNvPr id="14" name="Скругленная соединительная линия 13"/>
          <p:cNvCxnSpPr/>
          <p:nvPr/>
        </p:nvCxnSpPr>
        <p:spPr>
          <a:xfrm rot="10800000" flipV="1">
            <a:off x="3892820" y="4960964"/>
            <a:ext cx="1234992" cy="606882"/>
          </a:xfrm>
          <a:prstGeom prst="curvedConnector3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5-конечная звезда 16"/>
          <p:cNvSpPr/>
          <p:nvPr/>
        </p:nvSpPr>
        <p:spPr>
          <a:xfrm rot="20163001">
            <a:off x="6058470" y="5665860"/>
            <a:ext cx="509981" cy="491603"/>
          </a:xfrm>
          <a:prstGeom prst="star5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9" y="3940185"/>
            <a:ext cx="3601879" cy="264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7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930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10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sp>
        <p:nvSpPr>
          <p:cNvPr id="3" name="5-конечная звезда 2"/>
          <p:cNvSpPr/>
          <p:nvPr/>
        </p:nvSpPr>
        <p:spPr>
          <a:xfrm rot="1073832">
            <a:off x="11079784" y="657372"/>
            <a:ext cx="509981" cy="491603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637" y="334377"/>
            <a:ext cx="4100404" cy="3040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2606" y="753777"/>
            <a:ext cx="541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 июня мы оформили наш уголок отряда и осталось лишь прикрепить все фотографии детей.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79721" y="3983858"/>
            <a:ext cx="16205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 не зря наш лагерь назван «Творческий </a:t>
            </a:r>
            <a:r>
              <a:rPr lang="ru-RU" dirty="0" err="1" smtClean="0"/>
              <a:t>микс</a:t>
            </a:r>
            <a:r>
              <a:rPr lang="ru-RU" dirty="0" smtClean="0"/>
              <a:t>». Вот и интересные видео снимаем!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000240" y="1955212"/>
            <a:ext cx="19347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Начали готовиться ко дню России и учить песню (видео).</a:t>
            </a:r>
          </a:p>
          <a:p>
            <a:endParaRPr lang="ru-RU" dirty="0"/>
          </a:p>
        </p:txBody>
      </p:sp>
      <p:sp>
        <p:nvSpPr>
          <p:cNvPr id="10" name="5-конечная звезда 9"/>
          <p:cNvSpPr/>
          <p:nvPr/>
        </p:nvSpPr>
        <p:spPr>
          <a:xfrm rot="19107121">
            <a:off x="5124729" y="2062490"/>
            <a:ext cx="509981" cy="491603"/>
          </a:xfrm>
          <a:prstGeom prst="star5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 rot="1060056">
            <a:off x="6055281" y="3110657"/>
            <a:ext cx="509981" cy="491603"/>
          </a:xfrm>
          <a:prstGeom prst="star5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 rot="19356707">
            <a:off x="7395065" y="5797682"/>
            <a:ext cx="509981" cy="491603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37" y="3349662"/>
            <a:ext cx="5078120" cy="300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466" y="1476963"/>
            <a:ext cx="3519972" cy="46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0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76452" y="41990"/>
            <a:ext cx="1930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11 </a:t>
            </a:r>
            <a:r>
              <a:rPr lang="ru-RU" sz="3200" b="1" dirty="0">
                <a:latin typeface="Comic Sans MS" panose="030F0702030302020204" pitchFamily="66" charset="0"/>
              </a:rPr>
              <a:t>июня</a:t>
            </a:r>
          </a:p>
        </p:txBody>
      </p:sp>
      <p:sp>
        <p:nvSpPr>
          <p:cNvPr id="3" name="5-конечная звезда 2"/>
          <p:cNvSpPr/>
          <p:nvPr/>
        </p:nvSpPr>
        <p:spPr>
          <a:xfrm rot="1073832">
            <a:off x="8013191" y="3094404"/>
            <a:ext cx="509981" cy="491603"/>
          </a:xfrm>
          <a:prstGeom prst="star5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90" y="334377"/>
            <a:ext cx="3591412" cy="2693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167" y="41990"/>
            <a:ext cx="3213410" cy="2410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207" y="4547533"/>
            <a:ext cx="3080622" cy="231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151" y="626765"/>
            <a:ext cx="2414098" cy="3218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602" y="4013279"/>
            <a:ext cx="3231196" cy="2423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46190" y="3104527"/>
            <a:ext cx="7386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 июня мы посетили музей камня. Ребята познакомились с породами камней, узнали как произошли живые существа, когда появился первый человек и чем он занимался.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22960" y="4832012"/>
            <a:ext cx="47692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 преддверии дня России ребята поучаствовали в викторине ко дню России, чтобы проверить свои знания о нашей стране.</a:t>
            </a:r>
          </a:p>
          <a:p>
            <a:r>
              <a:rPr lang="ru-RU" dirty="0" smtClean="0"/>
              <a:t>А затем вместе с воспитателем обсудили интересные факты о федерации.</a:t>
            </a:r>
            <a:endParaRPr lang="ru-RU" dirty="0"/>
          </a:p>
        </p:txBody>
      </p:sp>
      <p:sp>
        <p:nvSpPr>
          <p:cNvPr id="11" name="5-конечная звезда 10"/>
          <p:cNvSpPr/>
          <p:nvPr/>
        </p:nvSpPr>
        <p:spPr>
          <a:xfrm rot="14495163">
            <a:off x="4461480" y="4296585"/>
            <a:ext cx="509981" cy="491603"/>
          </a:xfrm>
          <a:prstGeom prst="star5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 rot="20496442">
            <a:off x="8616271" y="145889"/>
            <a:ext cx="509981" cy="491603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4" name="5-конечная звезда 13"/>
          <p:cNvSpPr/>
          <p:nvPr/>
        </p:nvSpPr>
        <p:spPr>
          <a:xfrm rot="14495163">
            <a:off x="256285" y="5609914"/>
            <a:ext cx="509981" cy="491603"/>
          </a:xfrm>
          <a:prstGeom prst="star5">
            <a:avLst/>
          </a:prstGeom>
          <a:solidFill>
            <a:srgbClr val="B3849C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9512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940</Words>
  <Application>Microsoft Office PowerPoint</Application>
  <PresentationFormat>Произвольный</PresentationFormat>
  <Paragraphs>65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Творческий отчёт по практике о первой смене в лагере «Творческий микс»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отчёт по практике о первой смене в лагере «Творческий микс»</dc:title>
  <dc:creator>RePack by Diakov</dc:creator>
  <cp:lastModifiedBy>SMB</cp:lastModifiedBy>
  <cp:revision>28</cp:revision>
  <dcterms:created xsi:type="dcterms:W3CDTF">2025-08-26T08:25:23Z</dcterms:created>
  <dcterms:modified xsi:type="dcterms:W3CDTF">2025-09-12T13:05:19Z</dcterms:modified>
</cp:coreProperties>
</file>