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Default Extension="rels" ContentType="application/vnd.openxmlformats-package.relationship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Layouts/slideLayout13.xml" ContentType="application/vnd.openxmlformats-officedocument.presentationml.slideLayout+xml"/>
  <Default Extension="wdp" ContentType="image/vnd.ms-photo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Default Extension="jpg" ContentType="image/jpeg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Default Extension="png" ContentType="image/png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Default Extension="jpeg" ContentType="image/jpeg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C7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ustomXml" Target="../customXml/item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CF769E-D00E-42C9-9B59-0086AFEE7052}" type="doc">
      <dgm:prSet loTypeId="urn:microsoft.com/office/officeart/2005/8/layout/defaul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9845D9B-DC4B-4586-86C8-D152EC98C583}">
      <dgm:prSet custT="1"/>
      <dgm:spPr/>
      <dgm:t>
        <a:bodyPr/>
        <a:lstStyle/>
        <a:p>
          <a:pPr rtl="0"/>
          <a:r>
            <a:rPr lang="ru-RU" sz="1300" b="1" dirty="0">
              <a:latin typeface="Georgia" panose="02040502050405020303" pitchFamily="18" charset="0"/>
            </a:rPr>
            <a:t>Дети видят только безопасные сайты</a:t>
          </a:r>
        </a:p>
      </dgm:t>
    </dgm:pt>
    <dgm:pt modelId="{4E8C6071-EAC2-4421-BE7E-A2774F44749E}" type="parTrans" cxnId="{5B701261-8F59-4E58-AC7B-6D7768F24830}">
      <dgm:prSet/>
      <dgm:spPr/>
      <dgm:t>
        <a:bodyPr/>
        <a:lstStyle/>
        <a:p>
          <a:endParaRPr lang="ru-RU" sz="1300" b="0">
            <a:latin typeface="Georgia" panose="02040502050405020303" pitchFamily="18" charset="0"/>
          </a:endParaRPr>
        </a:p>
      </dgm:t>
    </dgm:pt>
    <dgm:pt modelId="{65E9BCCA-5C47-42B6-B4AF-B13D04CDF362}" type="sibTrans" cxnId="{5B701261-8F59-4E58-AC7B-6D7768F24830}">
      <dgm:prSet/>
      <dgm:spPr/>
      <dgm:t>
        <a:bodyPr/>
        <a:lstStyle/>
        <a:p>
          <a:endParaRPr lang="ru-RU" sz="1300" b="0">
            <a:latin typeface="Georgia" panose="02040502050405020303" pitchFamily="18" charset="0"/>
          </a:endParaRPr>
        </a:p>
      </dgm:t>
    </dgm:pt>
    <dgm:pt modelId="{6A8588FD-D662-4E60-A288-F57732A4E837}">
      <dgm:prSet custT="1"/>
      <dgm:spPr/>
      <dgm:t>
        <a:bodyPr/>
        <a:lstStyle/>
        <a:p>
          <a:pPr rtl="0"/>
          <a:r>
            <a:rPr lang="ru-RU" sz="1300" b="0" dirty="0">
              <a:latin typeface="Georgia" panose="02040502050405020303" pitchFamily="18" charset="0"/>
            </a:rPr>
            <a:t>Дети могут свободно исследовать онлайн-мир </a:t>
          </a:r>
          <a:br>
            <a:rPr lang="ru-RU" sz="1300" b="0" dirty="0">
              <a:latin typeface="Georgia" panose="02040502050405020303" pitchFamily="18" charset="0"/>
            </a:rPr>
          </a:br>
          <a:r>
            <a:rPr lang="ru-RU" sz="1300" b="0" dirty="0">
              <a:latin typeface="Georgia" panose="02040502050405020303" pitchFamily="18" charset="0"/>
            </a:rPr>
            <a:t>без опасения открыть сайт с неприемлемым </a:t>
          </a:r>
          <a:br>
            <a:rPr lang="ru-RU" sz="1300" b="0" dirty="0">
              <a:latin typeface="Georgia" panose="02040502050405020303" pitchFamily="18" charset="0"/>
            </a:rPr>
          </a:br>
          <a:r>
            <a:rPr lang="ru-RU" sz="1300" b="0" dirty="0">
              <a:latin typeface="Georgia" panose="02040502050405020303" pitchFamily="18" charset="0"/>
            </a:rPr>
            <a:t>содержанием</a:t>
          </a:r>
        </a:p>
      </dgm:t>
    </dgm:pt>
    <dgm:pt modelId="{1E9FA56E-00A3-45A8-ABC5-0F5E2B97D692}" type="parTrans" cxnId="{BCC02031-36ED-4EB5-A0A0-82BFD378B5EF}">
      <dgm:prSet/>
      <dgm:spPr/>
      <dgm:t>
        <a:bodyPr/>
        <a:lstStyle/>
        <a:p>
          <a:endParaRPr lang="ru-RU" sz="1300" b="0">
            <a:latin typeface="Georgia" panose="02040502050405020303" pitchFamily="18" charset="0"/>
          </a:endParaRPr>
        </a:p>
      </dgm:t>
    </dgm:pt>
    <dgm:pt modelId="{78870E3D-17F4-4697-B78F-CFBE8E04A479}" type="sibTrans" cxnId="{BCC02031-36ED-4EB5-A0A0-82BFD378B5EF}">
      <dgm:prSet/>
      <dgm:spPr/>
      <dgm:t>
        <a:bodyPr/>
        <a:lstStyle/>
        <a:p>
          <a:endParaRPr lang="ru-RU" sz="1300" b="0">
            <a:latin typeface="Georgia" panose="02040502050405020303" pitchFamily="18" charset="0"/>
          </a:endParaRPr>
        </a:p>
      </dgm:t>
    </dgm:pt>
    <dgm:pt modelId="{D7456727-3943-4C3E-A8E9-CF5E41EC5DEC}">
      <dgm:prSet custT="1"/>
      <dgm:spPr/>
      <dgm:t>
        <a:bodyPr/>
        <a:lstStyle/>
        <a:p>
          <a:pPr rtl="0"/>
          <a:r>
            <a:rPr lang="ru-RU" sz="1300" b="0" dirty="0">
              <a:latin typeface="Georgia" panose="02040502050405020303" pitchFamily="18" charset="0"/>
            </a:rPr>
            <a:t>Площадки </a:t>
          </a:r>
          <a:br>
            <a:rPr lang="ru-RU" sz="1300" b="0" dirty="0">
              <a:latin typeface="Georgia" panose="02040502050405020303" pitchFamily="18" charset="0"/>
            </a:rPr>
          </a:br>
          <a:r>
            <a:rPr lang="ru-RU" sz="1300" b="0" dirty="0">
              <a:latin typeface="Georgia" panose="02040502050405020303" pitchFamily="18" charset="0"/>
            </a:rPr>
            <a:t>с азартными играми, порнографические сайты и другие нежелательные ресурсы автоматически блокируются</a:t>
          </a:r>
        </a:p>
      </dgm:t>
    </dgm:pt>
    <dgm:pt modelId="{7DC0603D-FB06-4FEE-BD26-5C37BD537BC9}" type="parTrans" cxnId="{071DC89D-C6F8-402D-BAA9-F192139BD50A}">
      <dgm:prSet/>
      <dgm:spPr/>
      <dgm:t>
        <a:bodyPr/>
        <a:lstStyle/>
        <a:p>
          <a:endParaRPr lang="ru-RU" sz="1300" b="0">
            <a:latin typeface="Georgia" panose="02040502050405020303" pitchFamily="18" charset="0"/>
          </a:endParaRPr>
        </a:p>
      </dgm:t>
    </dgm:pt>
    <dgm:pt modelId="{409ABE0D-5EFA-4BFC-86FA-DD384AD5D6AC}" type="sibTrans" cxnId="{071DC89D-C6F8-402D-BAA9-F192139BD50A}">
      <dgm:prSet/>
      <dgm:spPr/>
      <dgm:t>
        <a:bodyPr/>
        <a:lstStyle/>
        <a:p>
          <a:endParaRPr lang="ru-RU" sz="1300" b="0">
            <a:latin typeface="Georgia" panose="02040502050405020303" pitchFamily="18" charset="0"/>
          </a:endParaRPr>
        </a:p>
      </dgm:t>
    </dgm:pt>
    <dgm:pt modelId="{5EFEA2C3-1862-49A8-BA3B-D1CC2C7F9630}">
      <dgm:prSet custT="1"/>
      <dgm:spPr/>
      <dgm:t>
        <a:bodyPr/>
        <a:lstStyle/>
        <a:p>
          <a:pPr rtl="0"/>
          <a:r>
            <a:rPr lang="ru-RU" sz="1300" b="0" dirty="0">
              <a:latin typeface="Georgia" panose="02040502050405020303" pitchFamily="18" charset="0"/>
            </a:rPr>
            <a:t>Выбор режима мониторинга и получение отчетов о посещаемых детьми сайтов</a:t>
          </a:r>
        </a:p>
      </dgm:t>
    </dgm:pt>
    <dgm:pt modelId="{9AE52F93-FD71-40B3-8CA5-EC1E98DFB5BB}" type="parTrans" cxnId="{68095129-72AE-4C01-B10C-B35448683D54}">
      <dgm:prSet/>
      <dgm:spPr/>
      <dgm:t>
        <a:bodyPr/>
        <a:lstStyle/>
        <a:p>
          <a:endParaRPr lang="ru-RU" sz="1300" b="0">
            <a:latin typeface="Georgia" panose="02040502050405020303" pitchFamily="18" charset="0"/>
          </a:endParaRPr>
        </a:p>
      </dgm:t>
    </dgm:pt>
    <dgm:pt modelId="{5B858628-9D97-41CA-B096-3F6A9FFBF7E1}" type="sibTrans" cxnId="{68095129-72AE-4C01-B10C-B35448683D54}">
      <dgm:prSet/>
      <dgm:spPr/>
      <dgm:t>
        <a:bodyPr/>
        <a:lstStyle/>
        <a:p>
          <a:endParaRPr lang="ru-RU" sz="1300" b="0">
            <a:latin typeface="Georgia" panose="02040502050405020303" pitchFamily="18" charset="0"/>
          </a:endParaRPr>
        </a:p>
      </dgm:t>
    </dgm:pt>
    <dgm:pt modelId="{7612D459-1AF9-442F-9B11-A93A63BC6E8D}" type="pres">
      <dgm:prSet presAssocID="{C1CF769E-D00E-42C9-9B59-0086AFEE705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759F9B-6432-416A-BAE1-470A621AA12B}" type="pres">
      <dgm:prSet presAssocID="{69845D9B-DC4B-4586-86C8-D152EC98C583}" presName="node" presStyleLbl="node1" presStyleIdx="0" presStyleCnt="4" custScaleX="58001" custScaleY="36230" custLinFactNeighborX="39801" custLinFactNeighborY="-212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AE57EE-CFB7-4880-A74A-85B98A8CA2B2}" type="pres">
      <dgm:prSet presAssocID="{65E9BCCA-5C47-42B6-B4AF-B13D04CDF362}" presName="sibTrans" presStyleCnt="0"/>
      <dgm:spPr/>
    </dgm:pt>
    <dgm:pt modelId="{C2A167EC-074E-41C9-A5B0-0265DF0A1A90}" type="pres">
      <dgm:prSet presAssocID="{6A8588FD-D662-4E60-A288-F57732A4E837}" presName="node" presStyleLbl="node1" presStyleIdx="1" presStyleCnt="4" custScaleX="67143" custScaleY="49514" custLinFactNeighborX="-392" custLinFactNeighborY="293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D60A9B-B105-4729-8106-C0DDE7A0BF5D}" type="pres">
      <dgm:prSet presAssocID="{78870E3D-17F4-4697-B78F-CFBE8E04A479}" presName="sibTrans" presStyleCnt="0"/>
      <dgm:spPr/>
    </dgm:pt>
    <dgm:pt modelId="{13DCCE34-00BD-47CE-9BA1-2787AD6B3552}" type="pres">
      <dgm:prSet presAssocID="{D7456727-3943-4C3E-A8E9-CF5E41EC5DEC}" presName="node" presStyleLbl="node1" presStyleIdx="2" presStyleCnt="4" custScaleX="64041" custScaleY="51025" custLinFactNeighborX="1197" custLinFactNeighborY="-37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2E4B9B-24DC-4976-B82C-6FF381DEC0F7}" type="pres">
      <dgm:prSet presAssocID="{409ABE0D-5EFA-4BFC-86FA-DD384AD5D6AC}" presName="sibTrans" presStyleCnt="0"/>
      <dgm:spPr/>
    </dgm:pt>
    <dgm:pt modelId="{3F2691A6-F018-427E-B811-420A9A316C0F}" type="pres">
      <dgm:prSet presAssocID="{5EFEA2C3-1862-49A8-BA3B-D1CC2C7F9630}" presName="node" presStyleLbl="node1" presStyleIdx="3" presStyleCnt="4" custScaleX="62141" custScaleY="41992" custLinFactNeighborX="-34029" custLinFactNeighborY="158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B73E85-5174-4260-AB61-9F98E749A2FF}" type="presOf" srcId="{5EFEA2C3-1862-49A8-BA3B-D1CC2C7F9630}" destId="{3F2691A6-F018-427E-B811-420A9A316C0F}" srcOrd="0" destOrd="0" presId="urn:microsoft.com/office/officeart/2005/8/layout/default"/>
    <dgm:cxn modelId="{8C888684-A207-4A71-81B3-3BD9AAF06D0C}" type="presOf" srcId="{6A8588FD-D662-4E60-A288-F57732A4E837}" destId="{C2A167EC-074E-41C9-A5B0-0265DF0A1A90}" srcOrd="0" destOrd="0" presId="urn:microsoft.com/office/officeart/2005/8/layout/default"/>
    <dgm:cxn modelId="{BCC02031-36ED-4EB5-A0A0-82BFD378B5EF}" srcId="{C1CF769E-D00E-42C9-9B59-0086AFEE7052}" destId="{6A8588FD-D662-4E60-A288-F57732A4E837}" srcOrd="1" destOrd="0" parTransId="{1E9FA56E-00A3-45A8-ABC5-0F5E2B97D692}" sibTransId="{78870E3D-17F4-4697-B78F-CFBE8E04A479}"/>
    <dgm:cxn modelId="{D4BF50B7-2FBE-4BBB-B70B-E79E4AFEA89B}" type="presOf" srcId="{D7456727-3943-4C3E-A8E9-CF5E41EC5DEC}" destId="{13DCCE34-00BD-47CE-9BA1-2787AD6B3552}" srcOrd="0" destOrd="0" presId="urn:microsoft.com/office/officeart/2005/8/layout/default"/>
    <dgm:cxn modelId="{2F5E5FD8-F513-4D30-9ABB-16FF71C46581}" type="presOf" srcId="{C1CF769E-D00E-42C9-9B59-0086AFEE7052}" destId="{7612D459-1AF9-442F-9B11-A93A63BC6E8D}" srcOrd="0" destOrd="0" presId="urn:microsoft.com/office/officeart/2005/8/layout/default"/>
    <dgm:cxn modelId="{5B701261-8F59-4E58-AC7B-6D7768F24830}" srcId="{C1CF769E-D00E-42C9-9B59-0086AFEE7052}" destId="{69845D9B-DC4B-4586-86C8-D152EC98C583}" srcOrd="0" destOrd="0" parTransId="{4E8C6071-EAC2-4421-BE7E-A2774F44749E}" sibTransId="{65E9BCCA-5C47-42B6-B4AF-B13D04CDF362}"/>
    <dgm:cxn modelId="{071DC89D-C6F8-402D-BAA9-F192139BD50A}" srcId="{C1CF769E-D00E-42C9-9B59-0086AFEE7052}" destId="{D7456727-3943-4C3E-A8E9-CF5E41EC5DEC}" srcOrd="2" destOrd="0" parTransId="{7DC0603D-FB06-4FEE-BD26-5C37BD537BC9}" sibTransId="{409ABE0D-5EFA-4BFC-86FA-DD384AD5D6AC}"/>
    <dgm:cxn modelId="{68095129-72AE-4C01-B10C-B35448683D54}" srcId="{C1CF769E-D00E-42C9-9B59-0086AFEE7052}" destId="{5EFEA2C3-1862-49A8-BA3B-D1CC2C7F9630}" srcOrd="3" destOrd="0" parTransId="{9AE52F93-FD71-40B3-8CA5-EC1E98DFB5BB}" sibTransId="{5B858628-9D97-41CA-B096-3F6A9FFBF7E1}"/>
    <dgm:cxn modelId="{F5B73358-ACBE-414E-9D92-E5B04E10DE0D}" type="presOf" srcId="{69845D9B-DC4B-4586-86C8-D152EC98C583}" destId="{2D759F9B-6432-416A-BAE1-470A621AA12B}" srcOrd="0" destOrd="0" presId="urn:microsoft.com/office/officeart/2005/8/layout/default"/>
    <dgm:cxn modelId="{5D83F712-0DC3-4FA5-817B-76D7A9ED0187}" type="presParOf" srcId="{7612D459-1AF9-442F-9B11-A93A63BC6E8D}" destId="{2D759F9B-6432-416A-BAE1-470A621AA12B}" srcOrd="0" destOrd="0" presId="urn:microsoft.com/office/officeart/2005/8/layout/default"/>
    <dgm:cxn modelId="{7A0B55F6-C468-42FD-94B6-632096F96363}" type="presParOf" srcId="{7612D459-1AF9-442F-9B11-A93A63BC6E8D}" destId="{3EAE57EE-CFB7-4880-A74A-85B98A8CA2B2}" srcOrd="1" destOrd="0" presId="urn:microsoft.com/office/officeart/2005/8/layout/default"/>
    <dgm:cxn modelId="{9C78D7BF-9E6C-4841-B9CA-3F4DAE132A46}" type="presParOf" srcId="{7612D459-1AF9-442F-9B11-A93A63BC6E8D}" destId="{C2A167EC-074E-41C9-A5B0-0265DF0A1A90}" srcOrd="2" destOrd="0" presId="urn:microsoft.com/office/officeart/2005/8/layout/default"/>
    <dgm:cxn modelId="{99EFDB61-9A3A-41F9-9B70-83BEDD393961}" type="presParOf" srcId="{7612D459-1AF9-442F-9B11-A93A63BC6E8D}" destId="{9BD60A9B-B105-4729-8106-C0DDE7A0BF5D}" srcOrd="3" destOrd="0" presId="urn:microsoft.com/office/officeart/2005/8/layout/default"/>
    <dgm:cxn modelId="{A5B8F935-D8BE-4E2B-A53D-C4A5C82F459E}" type="presParOf" srcId="{7612D459-1AF9-442F-9B11-A93A63BC6E8D}" destId="{13DCCE34-00BD-47CE-9BA1-2787AD6B3552}" srcOrd="4" destOrd="0" presId="urn:microsoft.com/office/officeart/2005/8/layout/default"/>
    <dgm:cxn modelId="{351717F2-DBB5-4574-933B-346A51F9E5DD}" type="presParOf" srcId="{7612D459-1AF9-442F-9B11-A93A63BC6E8D}" destId="{BB2E4B9B-24DC-4976-B82C-6FF381DEC0F7}" srcOrd="5" destOrd="0" presId="urn:microsoft.com/office/officeart/2005/8/layout/default"/>
    <dgm:cxn modelId="{F8BEA300-14C9-4B6F-9755-B090E25B6B15}" type="presParOf" srcId="{7612D459-1AF9-442F-9B11-A93A63BC6E8D}" destId="{3F2691A6-F018-427E-B811-420A9A316C0F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759F9B-6432-416A-BAE1-470A621AA12B}">
      <dsp:nvSpPr>
        <dsp:cNvPr id="0" name=""/>
        <dsp:cNvSpPr/>
      </dsp:nvSpPr>
      <dsp:spPr>
        <a:xfrm>
          <a:off x="1440163" y="142151"/>
          <a:ext cx="2067352" cy="77481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latin typeface="Georgia" panose="02040502050405020303" pitchFamily="18" charset="0"/>
            </a:rPr>
            <a:t>Дети видят только безопасные сайты</a:t>
          </a:r>
        </a:p>
      </dsp:txBody>
      <dsp:txXfrm>
        <a:off x="1440163" y="142151"/>
        <a:ext cx="2067352" cy="774816"/>
      </dsp:txXfrm>
    </dsp:sp>
    <dsp:sp modelId="{C2A167EC-074E-41C9-A5B0-0265DF0A1A90}">
      <dsp:nvSpPr>
        <dsp:cNvPr id="0" name=""/>
        <dsp:cNvSpPr/>
      </dsp:nvSpPr>
      <dsp:spPr>
        <a:xfrm>
          <a:off x="2431334" y="1082196"/>
          <a:ext cx="2393204" cy="105890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kern="1200" dirty="0">
              <a:latin typeface="Georgia" panose="02040502050405020303" pitchFamily="18" charset="0"/>
            </a:rPr>
            <a:t>Дети могут свободно исследовать онлайн-мир </a:t>
          </a:r>
          <a:br>
            <a:rPr lang="ru-RU" sz="1300" b="0" kern="1200" dirty="0">
              <a:latin typeface="Georgia" panose="02040502050405020303" pitchFamily="18" charset="0"/>
            </a:rPr>
          </a:br>
          <a:r>
            <a:rPr lang="ru-RU" sz="1300" b="0" kern="1200" dirty="0">
              <a:latin typeface="Georgia" panose="02040502050405020303" pitchFamily="18" charset="0"/>
            </a:rPr>
            <a:t>без опасения открыть сайт с неприемлемым </a:t>
          </a:r>
          <a:br>
            <a:rPr lang="ru-RU" sz="1300" b="0" kern="1200" dirty="0">
              <a:latin typeface="Georgia" panose="02040502050405020303" pitchFamily="18" charset="0"/>
            </a:rPr>
          </a:br>
          <a:r>
            <a:rPr lang="ru-RU" sz="1300" b="0" kern="1200" dirty="0">
              <a:latin typeface="Georgia" panose="02040502050405020303" pitchFamily="18" charset="0"/>
            </a:rPr>
            <a:t>содержанием</a:t>
          </a:r>
        </a:p>
      </dsp:txBody>
      <dsp:txXfrm>
        <a:off x="2431334" y="1082196"/>
        <a:ext cx="2393204" cy="1058908"/>
      </dsp:txXfrm>
    </dsp:sp>
    <dsp:sp modelId="{13DCCE34-00BD-47CE-9BA1-2787AD6B3552}">
      <dsp:nvSpPr>
        <dsp:cNvPr id="0" name=""/>
        <dsp:cNvSpPr/>
      </dsp:nvSpPr>
      <dsp:spPr>
        <a:xfrm>
          <a:off x="45686" y="1060995"/>
          <a:ext cx="2282638" cy="109122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kern="1200" dirty="0">
              <a:latin typeface="Georgia" panose="02040502050405020303" pitchFamily="18" charset="0"/>
            </a:rPr>
            <a:t>Площадки </a:t>
          </a:r>
          <a:br>
            <a:rPr lang="ru-RU" sz="1300" b="0" kern="1200" dirty="0">
              <a:latin typeface="Georgia" panose="02040502050405020303" pitchFamily="18" charset="0"/>
            </a:rPr>
          </a:br>
          <a:r>
            <a:rPr lang="ru-RU" sz="1300" b="0" kern="1200" dirty="0">
              <a:latin typeface="Georgia" panose="02040502050405020303" pitchFamily="18" charset="0"/>
            </a:rPr>
            <a:t>с азартными играми, порнографические сайты и другие нежелательные ресурсы автоматически блокируются</a:t>
          </a:r>
        </a:p>
      </dsp:txBody>
      <dsp:txXfrm>
        <a:off x="45686" y="1060995"/>
        <a:ext cx="2282638" cy="1091222"/>
      </dsp:txXfrm>
    </dsp:sp>
    <dsp:sp modelId="{3F2691A6-F018-427E-B811-420A9A316C0F}">
      <dsp:nvSpPr>
        <dsp:cNvPr id="0" name=""/>
        <dsp:cNvSpPr/>
      </dsp:nvSpPr>
      <dsp:spPr>
        <a:xfrm>
          <a:off x="1429185" y="2304818"/>
          <a:ext cx="2214916" cy="89804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kern="1200" dirty="0">
              <a:latin typeface="Georgia" panose="02040502050405020303" pitchFamily="18" charset="0"/>
            </a:rPr>
            <a:t>Выбор режима мониторинга и получение отчетов о посещаемых детьми сайтов</a:t>
          </a:r>
        </a:p>
      </dsp:txBody>
      <dsp:txXfrm>
        <a:off x="1429185" y="2304818"/>
        <a:ext cx="2214916" cy="8980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39" y="4797152"/>
            <a:ext cx="1301512" cy="32184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9512" y="2060848"/>
            <a:ext cx="7920880" cy="2566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solidFill>
                  <a:srgbClr val="9BC70F"/>
                </a:solidFill>
                <a:latin typeface="Batang" panose="02030600000101010101" pitchFamily="18" charset="-127"/>
                <a:ea typeface="Batang" panose="02030600000101010101" pitchFamily="18" charset="-127"/>
                <a:cs typeface="Courier New" panose="02070309020205020404" pitchFamily="49" charset="0"/>
              </a:rPr>
              <a:t>ПАМЯТКА ПО УСТАНОВКЕ </a:t>
            </a:r>
            <a:br>
              <a:rPr lang="ru-RU" sz="3600" b="1" dirty="0">
                <a:solidFill>
                  <a:srgbClr val="9BC70F"/>
                </a:solidFill>
                <a:latin typeface="Batang" panose="02030600000101010101" pitchFamily="18" charset="-127"/>
                <a:ea typeface="Batang" panose="02030600000101010101" pitchFamily="18" charset="-127"/>
                <a:cs typeface="Courier New" panose="02070309020205020404" pitchFamily="49" charset="0"/>
              </a:rPr>
            </a:br>
            <a:r>
              <a:rPr lang="ru-RU" sz="3600" b="1" dirty="0">
                <a:solidFill>
                  <a:srgbClr val="9BC70F"/>
                </a:solidFill>
                <a:latin typeface="Batang" panose="02030600000101010101" pitchFamily="18" charset="-127"/>
                <a:ea typeface="Batang" panose="02030600000101010101" pitchFamily="18" charset="-127"/>
                <a:cs typeface="Courier New" panose="02070309020205020404" pitchFamily="49" charset="0"/>
              </a:rPr>
              <a:t>МОБИЛЬНОГО ПРИЛОЖЕНИЯ </a:t>
            </a:r>
            <a:r>
              <a:rPr lang="en-US" sz="3600" b="1" dirty="0">
                <a:solidFill>
                  <a:srgbClr val="9BC70F"/>
                </a:solidFill>
                <a:latin typeface="Batang" panose="02030600000101010101" pitchFamily="18" charset="-127"/>
                <a:ea typeface="Batang" panose="02030600000101010101" pitchFamily="18" charset="-127"/>
                <a:cs typeface="Courier New" panose="02070309020205020404" pitchFamily="49" charset="0"/>
              </a:rPr>
              <a:t/>
            </a:r>
            <a:br>
              <a:rPr lang="en-US" sz="3600" b="1" dirty="0">
                <a:solidFill>
                  <a:srgbClr val="9BC70F"/>
                </a:solidFill>
                <a:latin typeface="Batang" panose="02030600000101010101" pitchFamily="18" charset="-127"/>
                <a:ea typeface="Batang" panose="02030600000101010101" pitchFamily="18" charset="-127"/>
                <a:cs typeface="Courier New" panose="02070309020205020404" pitchFamily="49" charset="0"/>
              </a:rPr>
            </a:br>
            <a:r>
              <a:rPr lang="ru-RU" sz="3600" b="1" dirty="0">
                <a:solidFill>
                  <a:srgbClr val="9BC70F"/>
                </a:solidFill>
                <a:latin typeface="Batang" panose="02030600000101010101" pitchFamily="18" charset="-127"/>
                <a:ea typeface="Batang" panose="02030600000101010101" pitchFamily="18" charset="-127"/>
                <a:cs typeface="Courier New" panose="02070309020205020404" pitchFamily="49" charset="0"/>
              </a:rPr>
              <a:t>С ФУНКЦИЕЙ 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  <a:cs typeface="Courier New" panose="02070309020205020404" pitchFamily="49" charset="0"/>
              </a:rPr>
              <a:t>«РОДИТЕЛЬСКИЙ КОНТРОЛЬ»</a:t>
            </a: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810197" y="252015"/>
            <a:ext cx="6174432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Segoe Print" panose="02000600000000000000" pitchFamily="2" charset="0"/>
                <a:ea typeface="Batang" panose="02030600000101010101" pitchFamily="18" charset="-127"/>
                <a:cs typeface="Times New Roman" panose="02020603050405020304" pitchFamily="18" charset="0"/>
              </a:rPr>
              <a:t>МОБИЛЬНОЕ ПРИЛОЖЕНИЕ С ФУНКЦИЕЙ</a:t>
            </a:r>
            <a:br>
              <a:rPr lang="ru-RU" b="1" dirty="0">
                <a:solidFill>
                  <a:schemeClr val="accent6">
                    <a:lumMod val="75000"/>
                  </a:schemeClr>
                </a:solidFill>
                <a:latin typeface="Segoe Print" panose="02000600000000000000" pitchFamily="2" charset="0"/>
                <a:ea typeface="Batang" panose="02030600000101010101" pitchFamily="18" charset="-127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Segoe Print" panose="02000600000000000000" pitchFamily="2" charset="0"/>
                <a:ea typeface="Batang" panose="02030600000101010101" pitchFamily="18" charset="-127"/>
                <a:cs typeface="Times New Roman" panose="02020603050405020304" pitchFamily="18" charset="0"/>
              </a:rPr>
              <a:t>«РОДИТЕЛЬСКИЙ КОНТРОЛЬ»</a:t>
            </a:r>
          </a:p>
        </p:txBody>
      </p:sp>
      <p:pic>
        <p:nvPicPr>
          <p:cNvPr id="11" name="Picture 2" descr="Картинки по запросу касперский родительский контроль прило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60183"/>
            <a:ext cx="1536254" cy="1536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771800" y="1160183"/>
            <a:ext cx="6192688" cy="1409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безопасного использования ребенком мобильного </a:t>
            </a:r>
            <a:br>
              <a:rPr lang="ru-RU" sz="16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устройства необходимо использовать мобильное приложение с функцией «Родительский контроль». </a:t>
            </a:r>
            <a:br>
              <a:rPr lang="ru-RU" sz="16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помощью данного приложения ребенок будет открывать </a:t>
            </a:r>
            <a:br>
              <a:rPr lang="ru-RU" sz="16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только подходящие по возрасту сайты и приложения.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353844" y="2903774"/>
            <a:ext cx="38164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Приложение выполняет: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Контроль интернет-сайтов.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Контроль приложений и времени.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Игровой формат и простые настройки.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Определение местоположения.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Сообщение ребенку. </a:t>
            </a:r>
          </a:p>
        </p:txBody>
      </p:sp>
      <p:pic>
        <p:nvPicPr>
          <p:cNvPr id="1028" name="Picture 4" descr="Картинки по запросу дети и гаджеты КАРТИН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927" y="4622680"/>
            <a:ext cx="3530698" cy="17653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2771307049"/>
              </p:ext>
            </p:extLst>
          </p:nvPr>
        </p:nvGraphicFramePr>
        <p:xfrm>
          <a:off x="251520" y="3016082"/>
          <a:ext cx="4860032" cy="3415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91680" y="260648"/>
            <a:ext cx="6120680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B050"/>
                </a:solidFill>
                <a:latin typeface="Segoe Print" panose="02000600000000000000" pitchFamily="2" charset="0"/>
                <a:ea typeface="Batang" panose="02030600000101010101" pitchFamily="18" charset="-127"/>
                <a:cs typeface="Times New Roman" panose="02020603050405020304" pitchFamily="18" charset="0"/>
              </a:rPr>
              <a:t>Вы знаете, какие приложения открывают дети </a:t>
            </a:r>
            <a:br>
              <a:rPr lang="ru-RU" b="1" dirty="0">
                <a:solidFill>
                  <a:srgbClr val="00B050"/>
                </a:solidFill>
                <a:latin typeface="Segoe Print" panose="02000600000000000000" pitchFamily="2" charset="0"/>
                <a:ea typeface="Batang" panose="02030600000101010101" pitchFamily="18" charset="-127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B050"/>
                </a:solidFill>
                <a:latin typeface="Segoe Print" panose="02000600000000000000" pitchFamily="2" charset="0"/>
                <a:ea typeface="Batang" panose="02030600000101010101" pitchFamily="18" charset="-127"/>
                <a:cs typeface="Times New Roman" panose="02020603050405020304" pitchFamily="18" charset="0"/>
              </a:rPr>
              <a:t>и сколько времени тратят на игры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1268760"/>
            <a:ext cx="6984776" cy="1911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1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Помогайте детям выбрать «хорошие» приложения и грамотно распределять время между учебой и играми.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1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Неприемлемые приложения автоматически блокируются в соответствии </a:t>
            </a:r>
            <a:br>
              <a:rPr lang="ru-RU" sz="1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возрастными категориями </a:t>
            </a:r>
            <a:r>
              <a:rPr lang="en-US" sz="1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Google Play</a:t>
            </a:r>
            <a:r>
              <a:rPr lang="ru-RU" sz="1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</a:t>
            </a:r>
            <a:r>
              <a:rPr lang="ru-RU" sz="1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Store или </a:t>
            </a:r>
            <a:r>
              <a:rPr lang="en-US" sz="1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Microsoft Store</a:t>
            </a:r>
            <a:r>
              <a:rPr lang="ru-RU" sz="1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1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Устанавливайте максимальную продолжительность «игрового» времени </a:t>
            </a:r>
            <a:br>
              <a:rPr lang="ru-RU" sz="1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вечером и по выходным, а в учебные и ночные часы разрешайте запуск </a:t>
            </a:r>
            <a:br>
              <a:rPr lang="ru-RU" sz="1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только необходимых приложений.</a:t>
            </a:r>
            <a:endParaRPr lang="ru-RU" sz="14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Картинки по запросу касперский и де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525526"/>
            <a:ext cx="4572000" cy="2714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87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35696" y="692696"/>
            <a:ext cx="5598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  <a:latin typeface="Segoe Print" panose="02000600000000000000" pitchFamily="2" charset="0"/>
                <a:ea typeface="Batang" panose="02030600000101010101" pitchFamily="18" charset="-127"/>
                <a:cs typeface="Times New Roman" panose="02020603050405020304" pitchFamily="18" charset="0"/>
              </a:rPr>
              <a:t>Дети получают подсказки в игровой форме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31840" y="1772816"/>
            <a:ext cx="5544616" cy="2668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ru-RU" sz="16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Дети получают понятные тактичные подсказки, </a:t>
            </a:r>
            <a:br>
              <a:rPr lang="ru-RU" sz="16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объясняющие в игровой форме, что происходит </a:t>
            </a:r>
            <a:br>
              <a:rPr lang="ru-RU" sz="16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почему.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ru-RU" sz="16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Ребенок может в любой момент проверить, сколько времени осталось на игры и какую активность </a:t>
            </a:r>
            <a:br>
              <a:rPr lang="ru-RU" sz="16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родители видят на его устройстве.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ru-RU" sz="16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Дети всегда могут запросить у вас разрешение на </a:t>
            </a:r>
            <a:br>
              <a:rPr lang="ru-RU" sz="16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доступ к приложению или сайту прямо из окна </a:t>
            </a:r>
            <a:br>
              <a:rPr lang="ru-RU" sz="16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блокировки на устройстве.</a:t>
            </a:r>
            <a:endParaRPr lang="ru-RU" sz="16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6" name="Picture 6" descr="Картинки по запросу МОБИЛЬНОЕ ПРИЛОЖЕНИЕ С ФУНКЦИЕЙ «РОДИТЕЛЬСКИЙ КОНТРОЛЬ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87" y="3356992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150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75656" y="476672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  <a:latin typeface="Segoe Print" panose="02000600000000000000" pitchFamily="2" charset="0"/>
                <a:ea typeface="Batang" panose="02030600000101010101" pitchFamily="18" charset="-127"/>
                <a:cs typeface="Times New Roman" panose="02020603050405020304" pitchFamily="18" charset="0"/>
              </a:rPr>
              <a:t>Вы спокойны, потому что дети всегда в поле зрения</a:t>
            </a:r>
          </a:p>
        </p:txBody>
      </p:sp>
      <p:pic>
        <p:nvPicPr>
          <p:cNvPr id="6146" name="Picture 2" descr="Картинки по запросу касперский и де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431" y="3356992"/>
            <a:ext cx="3905250" cy="2762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87624" y="1376459"/>
            <a:ext cx="7056784" cy="1878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ru-RU" sz="16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 всегда знаете, где находится ваш ребенок.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ru-RU" sz="16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 можете отслеживать местоположение ребенка в онлайн-режиме со своего мобильного устройства или компьютера.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ru-RU" sz="16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Ваше важное сообщение дети никогда не пропустят, потому что оно будет автоматически выведено на экран «детского» планшета или </a:t>
            </a:r>
            <a:br>
              <a:rPr lang="ru-RU" sz="16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смартфона.</a:t>
            </a:r>
            <a:endParaRPr lang="ru-RU" sz="16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245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91680" y="260648"/>
            <a:ext cx="6624736" cy="1341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Segoe Print" panose="02000600000000000000" pitchFamily="2" charset="0"/>
                <a:ea typeface="Batang" panose="02030600000101010101" pitchFamily="18" charset="-127"/>
                <a:cs typeface="Times New Roman" panose="02020603050405020304" pitchFamily="18" charset="0"/>
              </a:rPr>
              <a:t>ИНСТРУКЦИЯ ПО УСТАНОВКЕ МОБИЛЬНОГО </a:t>
            </a:r>
            <a:br>
              <a:rPr lang="ru-RU" b="1" dirty="0">
                <a:solidFill>
                  <a:schemeClr val="accent6">
                    <a:lumMod val="75000"/>
                  </a:schemeClr>
                </a:solidFill>
                <a:latin typeface="Segoe Print" panose="02000600000000000000" pitchFamily="2" charset="0"/>
                <a:ea typeface="Batang" panose="02030600000101010101" pitchFamily="18" charset="-127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Segoe Print" panose="02000600000000000000" pitchFamily="2" charset="0"/>
                <a:ea typeface="Batang" panose="02030600000101010101" pitchFamily="18" charset="-127"/>
                <a:cs typeface="Times New Roman" panose="02020603050405020304" pitchFamily="18" charset="0"/>
              </a:rPr>
              <a:t>ПРИЛОЖЕНИЯ </a:t>
            </a:r>
          </a:p>
          <a:p>
            <a:pPr algn="ctr"/>
            <a:r>
              <a:rPr lang="ru-RU" b="1" dirty="0">
                <a:solidFill>
                  <a:srgbClr val="00B050"/>
                </a:solidFill>
                <a:latin typeface="Segoe Print" panose="02000600000000000000" pitchFamily="2" charset="0"/>
                <a:ea typeface="Batang" panose="02030600000101010101" pitchFamily="18" charset="-127"/>
                <a:cs typeface="Times New Roman" panose="02020603050405020304" pitchFamily="18" charset="0"/>
              </a:rPr>
              <a:t>«РОДИТЕЛЬСКИЙ КОНТРОЛЬ»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Segoe Print" panose="02000600000000000000" pitchFamily="2" charset="0"/>
                <a:ea typeface="Batang" panose="02030600000101010101" pitchFamily="18" charset="-127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accent6">
                    <a:lumMod val="75000"/>
                  </a:schemeClr>
                </a:solidFill>
                <a:latin typeface="Segoe Print" panose="02000600000000000000" pitchFamily="2" charset="0"/>
                <a:ea typeface="Batang" panose="02030600000101010101" pitchFamily="18" charset="-127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Segoe Print" panose="02000600000000000000" pitchFamily="2" charset="0"/>
                <a:ea typeface="Batang" panose="02030600000101010101" pitchFamily="18" charset="-127"/>
                <a:cs typeface="Times New Roman" panose="02020603050405020304" pitchFamily="18" charset="0"/>
              </a:rPr>
              <a:t>ДЛЯ ОПЕРАЦИОННОЙ СИСТЕМЫ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Segoe Print" panose="02000600000000000000" pitchFamily="2" charset="0"/>
                <a:ea typeface="Batang" panose="02030600000101010101" pitchFamily="18" charset="-127"/>
                <a:cs typeface="Times New Roman" panose="02020603050405020304" pitchFamily="18" charset="0"/>
              </a:rPr>
              <a:t>ANDROID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Segoe Print" panose="02000600000000000000" pitchFamily="2" charset="0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1943536"/>
            <a:ext cx="4572000" cy="6327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7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Открываем магазин приложений </a:t>
            </a:r>
            <a:br>
              <a:rPr lang="ru-RU" sz="17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7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Play Market</a:t>
            </a:r>
            <a:r>
              <a:rPr lang="ru-RU" sz="17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7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Google Play</a:t>
            </a:r>
            <a:r>
              <a:rPr lang="ru-RU" sz="17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7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C:\Users\Elisofenko_ov\Documents\СКРИН\Screenshot_2017-08-28-11-56-14-678_com.android.vending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9" b="27936"/>
          <a:stretch/>
        </p:blipFill>
        <p:spPr bwMode="auto">
          <a:xfrm>
            <a:off x="1661105" y="2636912"/>
            <a:ext cx="2162175" cy="246432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4379962" y="3068960"/>
            <a:ext cx="4572000" cy="6522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17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В строке поиска вводим </a:t>
            </a:r>
            <a:br>
              <a:rPr lang="ru-RU" sz="17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7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«Родительский контроль»</a:t>
            </a:r>
            <a:endParaRPr lang="ru-RU" sz="17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C:\Users\Elisofenko_ov\Documents\СКРИН\Screenshot_2017-08-28-11-56-30-565_com.android.vending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8" b="40669"/>
          <a:stretch/>
        </p:blipFill>
        <p:spPr bwMode="auto">
          <a:xfrm>
            <a:off x="5580112" y="3789040"/>
            <a:ext cx="2171700" cy="2088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8153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3608" y="476672"/>
            <a:ext cx="3240360" cy="652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7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Изучаем рейтинг, отзывы </a:t>
            </a:r>
            <a:br>
              <a:rPr lang="ru-RU" sz="17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7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выбираем приложение</a:t>
            </a:r>
            <a:endParaRPr lang="ru-RU" sz="17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84514" y="1336353"/>
            <a:ext cx="4572000" cy="93217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7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Устанавливаем приложение, следуя </a:t>
            </a:r>
            <a:br>
              <a:rPr lang="ru-RU" sz="17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7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инструкциям на экране мобильного </a:t>
            </a:r>
            <a:br>
              <a:rPr lang="ru-RU" sz="17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7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устройства</a:t>
            </a:r>
            <a:endParaRPr lang="ru-RU" sz="17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C:\Users\Elisofenko_ov\Documents\СКРИН\Screenshot_2017-08-28-11-56-50-888_com.android.vending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5"/>
          <a:stretch/>
        </p:blipFill>
        <p:spPr bwMode="auto">
          <a:xfrm>
            <a:off x="1475656" y="1340768"/>
            <a:ext cx="2162175" cy="3442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Elisofenko_ov\Documents\СКРИН\Screenshot_2017-08-28-12-12-26-353_com.android.vending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" t="3897"/>
          <a:stretch/>
        </p:blipFill>
        <p:spPr bwMode="auto">
          <a:xfrm>
            <a:off x="5785637" y="2492896"/>
            <a:ext cx="2169753" cy="35516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821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A7A68EE55E4914881AC978418F7F198" ma:contentTypeVersion="0" ma:contentTypeDescription="Создание документа." ma:contentTypeScope="" ma:versionID="1e07412876986e9c3f63243f5c8da15a">
  <xsd:schema xmlns:xsd="http://www.w3.org/2001/XMLSchema" xmlns:p="http://schemas.microsoft.com/office/2006/metadata/properties" targetNamespace="http://schemas.microsoft.com/office/2006/metadata/properties" ma:root="true" ma:fieldsID="675046c3b3c761a0fb0d20c775fe9c3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одержимого" ma:readOnly="true"/>
        <xsd:element ref="dc:title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D772D63F-D1AC-4C52-831A-B46E84F17557}"/>
</file>

<file path=customXml/itemProps2.xml><?xml version="1.0" encoding="utf-8"?>
<ds:datastoreItem xmlns:ds="http://schemas.openxmlformats.org/officeDocument/2006/customXml" ds:itemID="{96F7B07D-C284-4320-8CB6-184F8D6B3B28}"/>
</file>

<file path=customXml/itemProps3.xml><?xml version="1.0" encoding="utf-8"?>
<ds:datastoreItem xmlns:ds="http://schemas.openxmlformats.org/officeDocument/2006/customXml" ds:itemID="{F4C17A38-1150-4171-9FE2-DAFA445CC943}"/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176</Words>
  <Application>Microsoft Office PowerPoint</Application>
  <PresentationFormat>Экран (4:3)</PresentationFormat>
  <Paragraphs>32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Office Theme</vt:lpstr>
      <vt:lpstr>Custom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Ершова Тамилла Сергеевна</dc:creator>
  <cp:lastModifiedBy>Пользователь</cp:lastModifiedBy>
  <cp:revision>40</cp:revision>
  <dcterms:created xsi:type="dcterms:W3CDTF">2014-04-01T16:35:38Z</dcterms:created>
  <dcterms:modified xsi:type="dcterms:W3CDTF">2018-07-05T05:04:00Z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0x0101002A7A68EE55E4914881AC978418F7F198</vt:lpwstr>
  </property>
</Properties>
</file>