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411C8-CA81-45BB-898B-D6DD95C5B01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46EB0-3E09-4463-AA1B-120D60AA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0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46EB0-3E09-4463-AA1B-120D60AA74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6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5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3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2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8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37EB-0C37-4A66-AD56-C3262F1AD70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CBF1-A650-4E8E-8BAF-973B63E1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vobr.ru/mouopestyaki/" TargetMode="External"/><Relationship Id="rId2" Type="http://schemas.openxmlformats.org/officeDocument/2006/relationships/hyperlink" Target="https://ivobr.ru/mouopestyaki/ddt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bro.ru/organizations/150278/info" TargetMode="External"/><Relationship Id="rId4" Type="http://schemas.openxmlformats.org/officeDocument/2006/relationships/hyperlink" Target="https://vk.com/club19946849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19946849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Пестяковский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Дом детского творчества»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229200"/>
            <a:ext cx="5544616" cy="151216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Ужастина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Борисовна</a:t>
            </a:r>
          </a:p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zastavok.net/main/love/14770756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329180" cy="16643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C00220-D401-F340-CB66-37B4417A9861}"/>
              </a:ext>
            </a:extLst>
          </p:cNvPr>
          <p:cNvSpPr txBox="1"/>
          <p:nvPr/>
        </p:nvSpPr>
        <p:spPr>
          <a:xfrm>
            <a:off x="1596130" y="3431219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«Луч тепла»</a:t>
            </a:r>
          </a:p>
        </p:txBody>
      </p:sp>
    </p:spTree>
    <p:extLst>
      <p:ext uri="{BB962C8B-B14F-4D97-AF65-F5344CB8AC3E}">
        <p14:creationId xmlns:p14="http://schemas.microsoft.com/office/powerpoint/2010/main" val="13349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0648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 Внебюджетные средства (спонсорская помощь)</a:t>
            </a:r>
          </a:p>
          <a:p>
            <a:endParaRPr lang="ru-RU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Смета расходов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Канцелярские принадлежности: бумага «Снегурочка» А4 2 пачки (700 рублей)</a:t>
            </a:r>
          </a:p>
          <a:p>
            <a:pPr lvl="0"/>
            <a:r>
              <a:rPr lang="ru-RU" dirty="0"/>
              <a:t>Набор файлов 1 пачка (150 рублей )</a:t>
            </a:r>
          </a:p>
          <a:p>
            <a:pPr lvl="0"/>
            <a:r>
              <a:rPr lang="ru-RU" dirty="0"/>
              <a:t>Ватман 20 листов (500 рублей)</a:t>
            </a:r>
          </a:p>
          <a:p>
            <a:pPr lvl="0"/>
            <a:r>
              <a:rPr lang="ru-RU" dirty="0"/>
              <a:t>Бланки благодарности 30 штук (600 рублей)</a:t>
            </a:r>
          </a:p>
          <a:p>
            <a:pPr lvl="0"/>
            <a:r>
              <a:rPr lang="ru-RU" dirty="0"/>
              <a:t>Краска для принтера (500 рублей)</a:t>
            </a:r>
          </a:p>
          <a:p>
            <a:pPr lvl="0"/>
            <a:r>
              <a:rPr lang="ru-RU" dirty="0"/>
              <a:t>Шары для оформления праздников (600 рублей)</a:t>
            </a:r>
          </a:p>
          <a:p>
            <a:r>
              <a:rPr lang="ru-RU" dirty="0"/>
              <a:t>ИТОГО: 2350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321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1529"/>
            <a:ext cx="8136904" cy="820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Информационное </a:t>
            </a:r>
            <a:r>
              <a:rPr lang="ru-RU" sz="2800" b="1" dirty="0" smtClean="0">
                <a:solidFill>
                  <a:srgbClr val="FF0000"/>
                </a:solidFill>
              </a:rPr>
              <a:t> сопровождение </a:t>
            </a:r>
            <a:r>
              <a:rPr lang="ru-RU" sz="2800" b="1" dirty="0">
                <a:solidFill>
                  <a:srgbClr val="FF0000"/>
                </a:solidFill>
              </a:rPr>
              <a:t>проекта                                                                                   </a:t>
            </a:r>
          </a:p>
          <a:p>
            <a:pPr marL="6350" marR="313690" indent="-6350">
              <a:lnSpc>
                <a:spcPct val="107000"/>
              </a:lnSpc>
              <a:spcAft>
                <a:spcPts val="13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-сайт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МБУ ДО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Пестяковский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ДДТ» - 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https://ivobr.ru/mouopestyaki/ddt/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;</a:t>
            </a:r>
          </a:p>
          <a:p>
            <a:pPr marL="6350" marR="313690" indent="-6350">
              <a:lnSpc>
                <a:spcPct val="107000"/>
              </a:lnSpc>
              <a:spcAft>
                <a:spcPts val="13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сайт Отдела образования Администрации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Пестяковского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муниципального района - 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https://ivobr.ru/mouopestyaki/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;</a:t>
            </a:r>
          </a:p>
          <a:p>
            <a:pPr marL="6350" marR="313690" indent="-6350">
              <a:lnSpc>
                <a:spcPct val="107000"/>
              </a:lnSpc>
              <a:spcAft>
                <a:spcPts val="13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группа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ВКонтакте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- 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hlinkClick r:id="rId4"/>
              </a:rPr>
              <a:t>https://vk.com/club199468493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;</a:t>
            </a:r>
          </a:p>
          <a:p>
            <a:pPr marL="285750" marR="313690" indent="-285750">
              <a:lnSpc>
                <a:spcPct val="107000"/>
              </a:lnSpc>
              <a:spcAft>
                <a:spcPts val="135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сайт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dobro.ru -  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hlinkClick r:id="rId5"/>
              </a:rPr>
              <a:t>https://dobro.ru/organizations/150278/info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Продукты деятельности </a:t>
            </a:r>
            <a:r>
              <a:rPr lang="ru-RU" sz="2800" b="1" dirty="0" smtClean="0">
                <a:solidFill>
                  <a:srgbClr val="FF0000"/>
                </a:solidFill>
              </a:rPr>
              <a:t>проекта</a:t>
            </a:r>
            <a:endParaRPr lang="ru-RU" sz="2800" b="1" dirty="0">
              <a:solidFill>
                <a:srgbClr val="FF0000"/>
              </a:solidFill>
            </a:endParaRP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положение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 отряде «Луч тепла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»;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 обучении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волонтеров;</a:t>
            </a: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с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оглашение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 службами медиации общеобразовательных учреждений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Пестяковского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муниципального района.</a:t>
            </a: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лан работы;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сценарии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мотивирующих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тренингов;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сценарии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мероприятий волонтерской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направленности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резентации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волонтерского движения «Луч тепла» на различных мероприятиях, имеющих социальную направленность.</a:t>
            </a:r>
          </a:p>
          <a:p>
            <a:pPr marR="313690">
              <a:lnSpc>
                <a:spcPct val="107000"/>
              </a:lnSpc>
              <a:spcAft>
                <a:spcPts val="135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6350" marR="313690" indent="-6350">
              <a:lnSpc>
                <a:spcPct val="107000"/>
              </a:lnSpc>
              <a:spcAft>
                <a:spcPts val="135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67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 «Луч тепла»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социально-гуманитарной  направленности предназначен для учащихся 14-18 лет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формирование нравственных и коммуникативных качеств личности, активной жизненной и гражданской позиции, способствующей самоопределению и самореализации личности ребенка через участие его в волонтерском движении.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ru-RU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проекта</a:t>
            </a:r>
            <a:r>
              <a:rPr lang="ru-RU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endParaRPr lang="ru-RU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мотивации к социально-значимой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волонтеров на сайте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Добро.Университет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(https://edu.dobro.ru/?utm_source=dobroru&amp;utm_medium=organic&amp;utm_campaign=promo&amp;utm_content=headerservices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овлечение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подростков из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риска»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активную добровольческую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возможности для самореализации развития организаторских качеств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посредством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участия в планировании и проведении социально значимых дел,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проекта  обусловлена потребностью современного общества в социально активной личности, которая умеет самостоятельно принимать решения в ситуации выбора 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Всё это актуально для нашего региона. Ивановская область 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дотационная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этого вытекает ряд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проблем: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безработица, у большинства населения области невысокое финансовое благополучие.  А если в семье трудная ситуация, то дети могут чувствовать себя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«обузой». 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Вовлечение подростков в добровольческую деятельность - это способ строить социальные отношения, получать признание, приобретать друзей и единомышленников, почувствовать себя способным что-то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совершить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почувствовать себя нужным.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Новизна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проекта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детей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«группы риска», склонных к правонарушениям, деструктивному поведению. Именно реализация проекта волонтерского движения « Луч  тепла» способствует воспитанию социальной активности, формированию и совершенствованию политической и социальной компетентности подрастающего поколения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 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9484"/>
              </p:ext>
            </p:extLst>
          </p:nvPr>
        </p:nvGraphicFramePr>
        <p:xfrm>
          <a:off x="107504" y="116632"/>
          <a:ext cx="9036496" cy="6741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62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4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60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5700">
                <a:tc>
                  <a:txBody>
                    <a:bodyPr/>
                    <a:lstStyle/>
                    <a:p>
                      <a:r>
                        <a:rPr lang="ru-RU" sz="1600" b="1" u="sng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</a:rPr>
                        <a:t>этап –</a:t>
                      </a:r>
                      <a:r>
                        <a:rPr lang="ru-RU" sz="1600" b="1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</a:rPr>
                        <a:t>подготовительный</a:t>
                      </a:r>
                    </a:p>
                    <a:p>
                      <a:endParaRPr lang="ru-RU" sz="1600" b="1" u="sng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dirty="0" smtClean="0"/>
                        <a:t> - анализ проблемы социума;</a:t>
                      </a:r>
                    </a:p>
                    <a:p>
                      <a:r>
                        <a:rPr lang="ru-RU" sz="1600" dirty="0" smtClean="0"/>
                        <a:t>- определение цели и задач.</a:t>
                      </a: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январь</a:t>
                      </a:r>
                      <a:endParaRPr lang="ru-RU" sz="1600" dirty="0"/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2270371"/>
                  </a:ext>
                </a:extLst>
              </a:tr>
              <a:tr h="3263920">
                <a:tc>
                  <a:txBody>
                    <a:bodyPr/>
                    <a:lstStyle/>
                    <a:p>
                      <a:r>
                        <a:rPr lang="ru-RU" sz="1600" b="1" u="sng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</a:rPr>
                        <a:t>этап – </a:t>
                      </a:r>
                      <a:r>
                        <a:rPr lang="ru-RU" sz="1600" b="1" u="sng" dirty="0" smtClean="0">
                          <a:solidFill>
                            <a:srgbClr val="FF0000"/>
                          </a:solidFill>
                        </a:rPr>
                        <a:t>практический</a:t>
                      </a:r>
                    </a:p>
                    <a:p>
                      <a:pPr algn="just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2.1 - выявление детей группы риска (выход в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школы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и проведение мотивационных тренингов в 6-9 классах, заключение соглашения со службами медиации общеобразовательных учреждений)</a:t>
                      </a:r>
                    </a:p>
                    <a:p>
                      <a:pPr algn="just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- характеристика и изучение реальных возможностей группы риска;</a:t>
                      </a:r>
                    </a:p>
                    <a:p>
                      <a:pPr algn="just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- составление детального плана работы;</a:t>
                      </a:r>
                    </a:p>
                    <a:p>
                      <a:pPr algn="just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- определение обязанностей  волонтеров;</a:t>
                      </a:r>
                    </a:p>
                    <a:p>
                      <a:pPr algn="just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-организация деятельности по направлениям содержания проекта  </a:t>
                      </a:r>
                    </a:p>
                    <a:p>
                      <a:pPr algn="just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</a:rPr>
                        <a:t>2.2 –корректировочный план работы  (январь 2024, 2025</a:t>
                      </a: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</a:rPr>
                        <a:t> г.)</a:t>
                      </a:r>
                      <a:endParaRPr lang="ru-RU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u="sng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600" b="1" u="sng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январь-декабрь</a:t>
                      </a:r>
                      <a:endParaRPr lang="ru-RU" sz="1600" dirty="0"/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0140070"/>
                  </a:ext>
                </a:extLst>
              </a:tr>
              <a:tr h="1555700">
                <a:tc>
                  <a:txBody>
                    <a:bodyPr/>
                    <a:lstStyle/>
                    <a:p>
                      <a:r>
                        <a:rPr lang="ru-RU" sz="1600" b="1" u="sng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</a:rPr>
                        <a:t>этап – рефлексивный</a:t>
                      </a:r>
                    </a:p>
                    <a:p>
                      <a:endParaRPr lang="ru-RU" sz="16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отчет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/>
                        <a:t>мониторинг;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/>
                        <a:t>подведение итогов</a:t>
                      </a:r>
                      <a:endParaRPr lang="ru-RU" sz="1600" dirty="0"/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декабрь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6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4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волонтерство</a:t>
            </a:r>
          </a:p>
        </p:txBody>
      </p:sp>
      <p:pic>
        <p:nvPicPr>
          <p:cNvPr id="2050" name="Picture 2" descr="C:\Users\ДДТ\Desktop\луч тепла 21-22\vvZ3HsQWOG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5" y="1383426"/>
            <a:ext cx="3011827" cy="225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482" y="366875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Акция «Снежный рейд»</a:t>
            </a:r>
          </a:p>
        </p:txBody>
      </p:sp>
      <p:pic>
        <p:nvPicPr>
          <p:cNvPr id="2051" name="Picture 3" descr="C:\Users\ДДТ\Desktop\луч тепла 21-22\pk_5GY-DI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77523"/>
            <a:ext cx="3932633" cy="221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74951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Акция «Свет в окне»</a:t>
            </a:r>
          </a:p>
        </p:txBody>
      </p:sp>
      <p:pic>
        <p:nvPicPr>
          <p:cNvPr id="2053" name="Picture 5" descr="C:\Users\ДДТ\Desktop\aChNL6fN8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3380"/>
            <a:ext cx="3040781" cy="228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2531" y="6488668"/>
            <a:ext cx="259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«Собери урожай»</a:t>
            </a:r>
          </a:p>
        </p:txBody>
      </p:sp>
      <p:pic>
        <p:nvPicPr>
          <p:cNvPr id="2054" name="Picture 6" descr="C:\Users\ДДТ\Desktop\FCiMH4aweW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45" y="4240184"/>
            <a:ext cx="3040782" cy="228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62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Патриотическое волонтерство</a:t>
            </a:r>
          </a:p>
        </p:txBody>
      </p:sp>
      <p:pic>
        <p:nvPicPr>
          <p:cNvPr id="3075" name="Picture 3" descr="C:\Users\ДДТ\Desktop\qxFSKmZxl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5" y="1129979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ДТ\Desktop\20drO0TOy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9979"/>
            <a:ext cx="3000333" cy="2250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ДТ\Desktop\YAq2yfIko0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5" y="4072266"/>
            <a:ext cx="2223599" cy="2223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ДТ\Desktop\MSAKrJSRE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90" y="4074190"/>
            <a:ext cx="3019588" cy="2264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337" y="34608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Поздравление ветеранов ВОВ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489" y="3594105"/>
            <a:ext cx="402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Акция «Георгиевская ленточка»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489" y="6338881"/>
            <a:ext cx="301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«День героев Отечества»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337" y="6430472"/>
            <a:ext cx="24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Акция «Сад Памяти»</a:t>
            </a:r>
          </a:p>
        </p:txBody>
      </p:sp>
    </p:spTree>
    <p:extLst>
      <p:ext uri="{BB962C8B-B14F-4D97-AF65-F5344CB8AC3E}">
        <p14:creationId xmlns:p14="http://schemas.microsoft.com/office/powerpoint/2010/main" val="7656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74" y="74110"/>
            <a:ext cx="8229600" cy="1143000"/>
          </a:xfrm>
        </p:spPr>
        <p:txBody>
          <a:bodyPr>
            <a:normAutofit/>
          </a:bodyPr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направления деятельности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FF0000"/>
                </a:solidFill>
              </a:rPr>
              <a:t>Экологическое волонтерство</a:t>
            </a:r>
          </a:p>
        </p:txBody>
      </p:sp>
      <p:pic>
        <p:nvPicPr>
          <p:cNvPr id="4099" name="Picture 3" descr="C:\Users\ДДТ\Desktop\Zlr6b44hR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2617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ДТ\Desktop\SrqeMFXhy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02" y="1167434"/>
            <a:ext cx="3011883" cy="22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ДТ\Desktop\луч тепла 21-22\вода, спорт, акция\i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61" y="4106135"/>
            <a:ext cx="2808194" cy="210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ДТ\Desktop\VvZLvN3zy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02" y="4070746"/>
            <a:ext cx="2855381" cy="214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494064"/>
            <a:ext cx="289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Акция «Зеленая Россия»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3422" y="3492618"/>
            <a:ext cx="252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«Посади цветок»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6278553"/>
            <a:ext cx="22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«Вода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3484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направления деятельности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Здоровый образ жизни</a:t>
            </a:r>
          </a:p>
        </p:txBody>
      </p:sp>
      <p:pic>
        <p:nvPicPr>
          <p:cNvPr id="5122" name="Picture 2" descr="C:\Users\ДДТ\Desktop\2YoO7fGP8I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" y="1340768"/>
            <a:ext cx="3140579" cy="235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ДТ\Desktop\deOJeL1BM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44" y="1289451"/>
            <a:ext cx="3140579" cy="235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ДТ\Desktop\8nx5CGw2q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88" y="4063533"/>
            <a:ext cx="3288366" cy="246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ДДТ\Desktop\TkvEd3XYyd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43" y="4091872"/>
            <a:ext cx="2444515" cy="236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967" y="3696202"/>
            <a:ext cx="278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«Красная ленточка»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1643" y="3667762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«10000 шагов»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3270" y="6511432"/>
            <a:ext cx="163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Фестиваль ГТО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2051" y="6464153"/>
            <a:ext cx="29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Легкоатлетическая эстафета</a:t>
            </a:r>
          </a:p>
        </p:txBody>
      </p:sp>
    </p:spTree>
    <p:extLst>
      <p:ext uri="{BB962C8B-B14F-4D97-AF65-F5344CB8AC3E}">
        <p14:creationId xmlns:p14="http://schemas.microsoft.com/office/powerpoint/2010/main" val="30260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езультат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реализации проекта: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привлечение к волонтерской деятельности детей из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обучение волонтеров на сайте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Добро.Университет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предоставление возможности для самореализации развития организаторских качеств посредством участия в планировании и проведении социально значимых дел,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акций;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детей к участию во Всероссийских, региональных и муниципальных конкурсах 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о результатах реализации проекта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социальной сети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YS Text"/>
                <a:hlinkClick r:id="rId2"/>
              </a:rPr>
              <a:t>https://vk.com/club199468493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6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632</Words>
  <Application>Microsoft Office PowerPoint</Application>
  <PresentationFormat>Экран (4:3)</PresentationFormat>
  <Paragraphs>111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учреждение дополнительного образования «Пестяковский  Дом детского творчества»</vt:lpstr>
      <vt:lpstr>Презентация PowerPoint</vt:lpstr>
      <vt:lpstr>Презентация PowerPoint</vt:lpstr>
      <vt:lpstr>Презентация PowerPoint</vt:lpstr>
      <vt:lpstr>Основные направления деятельности Социальное волонтерство</vt:lpstr>
      <vt:lpstr>Основные направления деятельности Патриотическое волонтерство</vt:lpstr>
      <vt:lpstr>Основные направления деятельности Экологическое волонтерство</vt:lpstr>
      <vt:lpstr>Основные направления деятельности Здоровый образ жизни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«Пестяковский  Дом детского творчества»</dc:title>
  <dc:creator>ДДТ</dc:creator>
  <cp:lastModifiedBy>Пользователь Windows</cp:lastModifiedBy>
  <cp:revision>33</cp:revision>
  <dcterms:created xsi:type="dcterms:W3CDTF">2022-12-13T13:36:45Z</dcterms:created>
  <dcterms:modified xsi:type="dcterms:W3CDTF">2023-01-10T06:36:14Z</dcterms:modified>
</cp:coreProperties>
</file>