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81" r:id="rId23"/>
    <p:sldId id="279" r:id="rId24"/>
    <p:sldId id="291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E1EE-A4B4-4098-8EF2-1952F5006A68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017F-AC48-4F80-8676-A07AAB06C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26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E1EE-A4B4-4098-8EF2-1952F5006A68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017F-AC48-4F80-8676-A07AAB06C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441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E1EE-A4B4-4098-8EF2-1952F5006A68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017F-AC48-4F80-8676-A07AAB06C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35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E1EE-A4B4-4098-8EF2-1952F5006A68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017F-AC48-4F80-8676-A07AAB06C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544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E1EE-A4B4-4098-8EF2-1952F5006A68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017F-AC48-4F80-8676-A07AAB06C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94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E1EE-A4B4-4098-8EF2-1952F5006A68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017F-AC48-4F80-8676-A07AAB06C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66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E1EE-A4B4-4098-8EF2-1952F5006A68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017F-AC48-4F80-8676-A07AAB06C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54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E1EE-A4B4-4098-8EF2-1952F5006A68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017F-AC48-4F80-8676-A07AAB06C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074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E1EE-A4B4-4098-8EF2-1952F5006A68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017F-AC48-4F80-8676-A07AAB06C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789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E1EE-A4B4-4098-8EF2-1952F5006A68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017F-AC48-4F80-8676-A07AAB06C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96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E1EE-A4B4-4098-8EF2-1952F5006A68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4017F-AC48-4F80-8676-A07AAB06C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46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8E1EE-A4B4-4098-8EF2-1952F5006A68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4017F-AC48-4F80-8676-A07AAB06C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" y="435837"/>
            <a:ext cx="11863577" cy="580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33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87" y="243429"/>
            <a:ext cx="11033891" cy="594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9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125" y="104503"/>
            <a:ext cx="10103744" cy="664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42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624" y="0"/>
            <a:ext cx="9463924" cy="634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81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77" y="264275"/>
            <a:ext cx="9922923" cy="59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35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21040"/>
          <a:stretch/>
        </p:blipFill>
        <p:spPr>
          <a:xfrm>
            <a:off x="1035075" y="0"/>
            <a:ext cx="9467462" cy="526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1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194" y="0"/>
            <a:ext cx="8824159" cy="672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2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69623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 Р А Ф И К</a:t>
            </a:r>
            <a:endParaRPr lang="ru-RU" dirty="0" smtClean="0">
              <a:effectLst/>
            </a:endParaRPr>
          </a:p>
          <a:p>
            <a:pPr algn="ctr"/>
            <a:r>
              <a:rPr lang="ru-RU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перехода </a:t>
            </a:r>
            <a:r>
              <a:rPr lang="ru-RU" b="1" dirty="0" smtClean="0">
                <a:effectLst/>
              </a:rPr>
              <a:t>на обновленные ФГОС HOO  и  ФГОС ООО</a:t>
            </a:r>
            <a:endParaRPr lang="ru-RU" dirty="0">
              <a:effectLst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929715"/>
              </p:ext>
            </p:extLst>
          </p:nvPr>
        </p:nvGraphicFramePr>
        <p:xfrm>
          <a:off x="2940633" y="646331"/>
          <a:ext cx="6403665" cy="419380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68974">
                  <a:extLst>
                    <a:ext uri="{9D8B030D-6E8A-4147-A177-3AD203B41FA5}">
                      <a16:colId xmlns:a16="http://schemas.microsoft.com/office/drawing/2014/main" val="2385495566"/>
                    </a:ext>
                  </a:extLst>
                </a:gridCol>
                <a:gridCol w="417487">
                  <a:extLst>
                    <a:ext uri="{9D8B030D-6E8A-4147-A177-3AD203B41FA5}">
                      <a16:colId xmlns:a16="http://schemas.microsoft.com/office/drawing/2014/main" val="3924828581"/>
                    </a:ext>
                  </a:extLst>
                </a:gridCol>
                <a:gridCol w="334915">
                  <a:extLst>
                    <a:ext uri="{9D8B030D-6E8A-4147-A177-3AD203B41FA5}">
                      <a16:colId xmlns:a16="http://schemas.microsoft.com/office/drawing/2014/main" val="181687187"/>
                    </a:ext>
                  </a:extLst>
                </a:gridCol>
                <a:gridCol w="456460">
                  <a:extLst>
                    <a:ext uri="{9D8B030D-6E8A-4147-A177-3AD203B41FA5}">
                      <a16:colId xmlns:a16="http://schemas.microsoft.com/office/drawing/2014/main" val="2349683176"/>
                    </a:ext>
                  </a:extLst>
                </a:gridCol>
                <a:gridCol w="370586">
                  <a:extLst>
                    <a:ext uri="{9D8B030D-6E8A-4147-A177-3AD203B41FA5}">
                      <a16:colId xmlns:a16="http://schemas.microsoft.com/office/drawing/2014/main" val="3652707320"/>
                    </a:ext>
                  </a:extLst>
                </a:gridCol>
                <a:gridCol w="449855">
                  <a:extLst>
                    <a:ext uri="{9D8B030D-6E8A-4147-A177-3AD203B41FA5}">
                      <a16:colId xmlns:a16="http://schemas.microsoft.com/office/drawing/2014/main" val="2679668652"/>
                    </a:ext>
                  </a:extLst>
                </a:gridCol>
                <a:gridCol w="978980">
                  <a:extLst>
                    <a:ext uri="{9D8B030D-6E8A-4147-A177-3AD203B41FA5}">
                      <a16:colId xmlns:a16="http://schemas.microsoft.com/office/drawing/2014/main" val="901509400"/>
                    </a:ext>
                  </a:extLst>
                </a:gridCol>
                <a:gridCol w="926794">
                  <a:extLst>
                    <a:ext uri="{9D8B030D-6E8A-4147-A177-3AD203B41FA5}">
                      <a16:colId xmlns:a16="http://schemas.microsoft.com/office/drawing/2014/main" val="3688771648"/>
                    </a:ext>
                  </a:extLst>
                </a:gridCol>
                <a:gridCol w="677095">
                  <a:extLst>
                    <a:ext uri="{9D8B030D-6E8A-4147-A177-3AD203B41FA5}">
                      <a16:colId xmlns:a16="http://schemas.microsoft.com/office/drawing/2014/main" val="59507501"/>
                    </a:ext>
                  </a:extLst>
                </a:gridCol>
                <a:gridCol w="522519">
                  <a:extLst>
                    <a:ext uri="{9D8B030D-6E8A-4147-A177-3AD203B41FA5}">
                      <a16:colId xmlns:a16="http://schemas.microsoft.com/office/drawing/2014/main" val="2165729748"/>
                    </a:ext>
                  </a:extLst>
                </a:gridCol>
              </a:tblGrid>
              <a:tr h="470889">
                <a:tc>
                  <a:txBody>
                    <a:bodyPr/>
                    <a:lstStyle/>
                    <a:p>
                      <a:pPr marR="206375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год перехода на обновленные ФГОС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marR="206375" algn="ctr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Классы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108904"/>
                  </a:ext>
                </a:extLst>
              </a:tr>
              <a:tr h="232449">
                <a:tc>
                  <a:txBody>
                    <a:bodyPr/>
                    <a:lstStyle/>
                    <a:p>
                      <a:pPr marR="206375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6375" algn="ctr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6375" algn="ctr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6375" algn="ctr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6375" algn="ctr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6375" algn="ctr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6375" algn="ctr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6375" algn="ctr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6375" algn="ctr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6375" algn="ctr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0996649"/>
                  </a:ext>
                </a:extLst>
              </a:tr>
              <a:tr h="550044">
                <a:tc>
                  <a:txBody>
                    <a:bodyPr/>
                    <a:lstStyle/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2022/2023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R="206375" algn="r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R="206375" algn="r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R="206375" algn="ctr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R="206375" algn="r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284805"/>
                  </a:ext>
                </a:extLst>
              </a:tr>
              <a:tr h="585761">
                <a:tc>
                  <a:txBody>
                    <a:bodyPr/>
                    <a:lstStyle/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/2024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749438"/>
                  </a:ext>
                </a:extLst>
              </a:tr>
              <a:tr h="585761">
                <a:tc>
                  <a:txBody>
                    <a:bodyPr/>
                    <a:lstStyle/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2024/2025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746885"/>
                  </a:ext>
                </a:extLst>
              </a:tr>
              <a:tr h="550044">
                <a:tc>
                  <a:txBody>
                    <a:bodyPr/>
                    <a:lstStyle/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2025/2026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818579"/>
                  </a:ext>
                </a:extLst>
              </a:tr>
              <a:tr h="550044">
                <a:tc>
                  <a:txBody>
                    <a:bodyPr/>
                    <a:lstStyle/>
                    <a:p>
                      <a:pPr marR="206375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2026/2027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206375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23159"/>
                  </a:ext>
                </a:extLst>
              </a:tr>
              <a:tr h="421462">
                <a:tc>
                  <a:txBody>
                    <a:bodyPr/>
                    <a:lstStyle/>
                    <a:p>
                      <a:pPr marR="206375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апробация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нание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физика,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химия,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ОБЖ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6375"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38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3592149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318" y="5028632"/>
            <a:ext cx="5515390" cy="1576584"/>
          </a:xfrm>
          <a:prstGeom prst="rect">
            <a:avLst/>
          </a:prstGeom>
        </p:spPr>
      </p:pic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664556"/>
              </p:ext>
            </p:extLst>
          </p:nvPr>
        </p:nvGraphicFramePr>
        <p:xfrm>
          <a:off x="381428" y="5637938"/>
          <a:ext cx="5366229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Документ" r:id="rId4" imgW="5761318" imgH="612808" progId="Word.Document.12">
                  <p:embed/>
                </p:oleObj>
              </mc:Choice>
              <mc:Fallback>
                <p:oleObj name="Документ" r:id="rId4" imgW="5761318" imgH="6128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428" y="5637938"/>
                        <a:ext cx="5366229" cy="61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9037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053" y="221030"/>
            <a:ext cx="10166873" cy="629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17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308" y="56994"/>
            <a:ext cx="8987418" cy="680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34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357" y="-1"/>
            <a:ext cx="9458341" cy="657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66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575" t="2977" r="2169" b="3930"/>
          <a:stretch/>
        </p:blipFill>
        <p:spPr>
          <a:xfrm>
            <a:off x="1528353" y="0"/>
            <a:ext cx="9000310" cy="685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96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394" y="144710"/>
            <a:ext cx="9023771" cy="629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28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117" y="150308"/>
            <a:ext cx="9044431" cy="631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76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333" y="319476"/>
            <a:ext cx="8733333" cy="6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35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517" y="285697"/>
            <a:ext cx="9491403" cy="633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60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6571" y="271029"/>
            <a:ext cx="115998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иностранный язык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новых образовательных стандартах для основной школы написано: «Изучение второго иностранного языка из перечня, предлагаемого организацией, осуществляется по заявлению обучающихся, родителей… и при наличии в организации необходимых условий», — эта норма станет правилом с 1 сентября 2022 года.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43789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862" y="171929"/>
            <a:ext cx="9714471" cy="639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51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379" y="-1"/>
            <a:ext cx="9241189" cy="657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02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764" y="177008"/>
            <a:ext cx="9208910" cy="659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71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920" y="154105"/>
            <a:ext cx="9425440" cy="648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98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454" y="302298"/>
            <a:ext cx="8975706" cy="618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95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11" y="0"/>
            <a:ext cx="11248950" cy="670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683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832" y="284862"/>
            <a:ext cx="9495905" cy="616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661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874" y="448565"/>
            <a:ext cx="9550731" cy="62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140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768" y="0"/>
            <a:ext cx="10166419" cy="657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437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10" y="191365"/>
            <a:ext cx="10489776" cy="654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29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318" y="0"/>
            <a:ext cx="8835037" cy="651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8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07" y="0"/>
            <a:ext cx="11612909" cy="623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18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701" y="0"/>
            <a:ext cx="9420288" cy="639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84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23791"/>
          <a:stretch/>
        </p:blipFill>
        <p:spPr>
          <a:xfrm>
            <a:off x="1257789" y="236280"/>
            <a:ext cx="9388439" cy="484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53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45" y="0"/>
            <a:ext cx="9740561" cy="66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44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669" y="130629"/>
            <a:ext cx="9664628" cy="657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503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142</Words>
  <Application>Microsoft Office PowerPoint</Application>
  <PresentationFormat>Широкоэкранный</PresentationFormat>
  <Paragraphs>85</Paragraphs>
  <Slides>33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Учитель</cp:lastModifiedBy>
  <cp:revision>9</cp:revision>
  <dcterms:created xsi:type="dcterms:W3CDTF">2022-03-31T19:46:29Z</dcterms:created>
  <dcterms:modified xsi:type="dcterms:W3CDTF">2022-06-08T08:08:19Z</dcterms:modified>
</cp:coreProperties>
</file>