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80" r:id="rId20"/>
    <p:sldId id="281" r:id="rId21"/>
    <p:sldId id="282" r:id="rId22"/>
    <p:sldId id="283" r:id="rId23"/>
    <p:sldId id="28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7EF"/>
    <a:srgbClr val="7B0562"/>
    <a:srgbClr val="0000CC"/>
    <a:srgbClr val="21F59F"/>
    <a:srgbClr val="DC3A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2">
                  <c:v>3</c:v>
                </c:pt>
              </c:numCache>
            </c:numRef>
          </c:val>
        </c:ser>
        <c:shape val="box"/>
        <c:axId val="67500672"/>
        <c:axId val="68948352"/>
        <c:axId val="0"/>
      </c:bar3DChart>
      <c:catAx>
        <c:axId val="67500672"/>
        <c:scaling>
          <c:orientation val="minMax"/>
        </c:scaling>
        <c:axPos val="b"/>
        <c:tickLblPos val="nextTo"/>
        <c:crossAx val="68948352"/>
        <c:crosses val="autoZero"/>
        <c:auto val="1"/>
        <c:lblAlgn val="ctr"/>
        <c:lblOffset val="100"/>
      </c:catAx>
      <c:valAx>
        <c:axId val="68948352"/>
        <c:scaling>
          <c:orientation val="minMax"/>
        </c:scaling>
        <c:axPos val="l"/>
        <c:majorGridlines/>
        <c:numFmt formatCode="General" sourceLinked="1"/>
        <c:tickLblPos val="nextTo"/>
        <c:crossAx val="67500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</c:numCache>
            </c:numRef>
          </c:val>
        </c:ser>
        <c:shape val="box"/>
        <c:axId val="68970368"/>
        <c:axId val="68971904"/>
        <c:axId val="0"/>
      </c:bar3DChart>
      <c:catAx>
        <c:axId val="68970368"/>
        <c:scaling>
          <c:orientation val="minMax"/>
        </c:scaling>
        <c:axPos val="b"/>
        <c:tickLblPos val="nextTo"/>
        <c:crossAx val="68971904"/>
        <c:crosses val="autoZero"/>
        <c:auto val="1"/>
        <c:lblAlgn val="ctr"/>
        <c:lblOffset val="100"/>
      </c:catAx>
      <c:valAx>
        <c:axId val="68971904"/>
        <c:scaling>
          <c:orientation val="minMax"/>
        </c:scaling>
        <c:axPos val="l"/>
        <c:majorGridlines/>
        <c:numFmt formatCode="General" sourceLinked="1"/>
        <c:tickLblPos val="nextTo"/>
        <c:crossAx val="689703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3"/>
                <c:pt idx="0">
                  <c:v>начало года</c:v>
                </c:pt>
                <c:pt idx="2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</c:numCache>
            </c:numRef>
          </c:val>
        </c:ser>
        <c:shape val="box"/>
        <c:axId val="69231744"/>
        <c:axId val="69233280"/>
        <c:axId val="0"/>
      </c:bar3DChart>
      <c:catAx>
        <c:axId val="69231744"/>
        <c:scaling>
          <c:orientation val="minMax"/>
        </c:scaling>
        <c:axPos val="b"/>
        <c:tickLblPos val="nextTo"/>
        <c:crossAx val="69233280"/>
        <c:crosses val="autoZero"/>
        <c:auto val="1"/>
        <c:lblAlgn val="ctr"/>
        <c:lblOffset val="100"/>
      </c:catAx>
      <c:valAx>
        <c:axId val="69233280"/>
        <c:scaling>
          <c:orientation val="minMax"/>
        </c:scaling>
        <c:axPos val="l"/>
        <c:majorGridlines/>
        <c:numFmt formatCode="General" sourceLinked="1"/>
        <c:tickLblPos val="nextTo"/>
        <c:crossAx val="692317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70660-330A-4EA3-833E-60FE0E1C7C5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E7F6C6-8751-45F5-BDE6-688D6970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71495" cy="63367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6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   Обобщение опыта       </a:t>
            </a:r>
            <a:br>
              <a:rPr lang="ru-RU" sz="4800" dirty="0" smtClean="0">
                <a:solidFill>
                  <a:schemeClr val="accent6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4800" dirty="0" smtClean="0">
                <a:solidFill>
                  <a:schemeClr val="accent6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   работы на тему</a:t>
            </a:r>
            <a:br>
              <a:rPr lang="ru-RU" sz="4800" dirty="0" smtClean="0">
                <a:solidFill>
                  <a:schemeClr val="accent6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48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 </a:t>
            </a:r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«Развитие мелкой моторики рук         </a:t>
            </a:r>
            <a:b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через разные виды продуктивной          </a:t>
            </a:r>
            <a:b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       деятельности у детей    </a:t>
            </a:r>
            <a:b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      дошкольного  возраста»             </a:t>
            </a:r>
            <a:b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3200" dirty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/>
            </a:r>
            <a:br>
              <a:rPr lang="ru-RU" sz="3200" dirty="0">
                <a:solidFill>
                  <a:schemeClr val="accent1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Выполнила воспитатель </a:t>
            </a: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средней группы </a:t>
            </a:r>
            <a:b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МКДОУИЛ детского сада «Улыбка»</a:t>
            </a: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/>
            </a:r>
            <a:b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Ошанина Наталья  Николаевна  </a:t>
            </a:r>
            <a:b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              </a:t>
            </a: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/>
            </a:r>
            <a:b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</a:br>
            <a:r>
              <a:rPr lang="ru-RU" sz="2400" dirty="0" smtClean="0">
                <a:solidFill>
                  <a:srgbClr val="D227EF"/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2021г</a:t>
            </a:r>
            <a:endParaRPr lang="ru-RU" sz="2400" dirty="0">
              <a:solidFill>
                <a:srgbClr val="D227EF"/>
              </a:solidFill>
              <a:latin typeface="Arial Black" panose="020B0A0402010202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АНМ\игра незабава\DSCN2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85" y="2606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J:\АНМ\игра незабава\DSCN2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07" y="2606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J:\АНМ\игра незабава\DSCN2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219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:\АНМ\игра незабава\DSCN2329 (5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00" y="3532196"/>
            <a:ext cx="4183063" cy="3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5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188640"/>
            <a:ext cx="8668072" cy="36003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Игры со счетными палочками.      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этих играх хорошими помощниками станут                 обыкновенные счетные палочки, веточки , карандаши.        Нехитрые задания помогут ребенку        развивать   внимание, воображение, познакомиться с   геометрическими фигурами.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J:\АНМ\игра незабава\DSCN2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АНМ\игра незабава\DSCN2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926" y="3379685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9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опыт работы\DSCN2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797" y="179548"/>
            <a:ext cx="3975974" cy="29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82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480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НИТКОГРАФИЯ-                                              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Выкладывание с помощью шнурка или толстой нити контурных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изображений различных предметов, то есть «рисование» с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помощью нити.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Метод  </a:t>
            </a:r>
            <a:r>
              <a:rPr lang="ru-RU" dirty="0" err="1" smtClean="0">
                <a:solidFill>
                  <a:srgbClr val="7030A0"/>
                </a:solidFill>
              </a:rPr>
              <a:t>ниткографии</a:t>
            </a:r>
            <a:r>
              <a:rPr lang="ru-RU" dirty="0" smtClean="0">
                <a:solidFill>
                  <a:srgbClr val="7030A0"/>
                </a:solidFill>
              </a:rPr>
              <a:t> позволяет решить несколько задач:       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Совершенствует зрительное восприятие детей                     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Развивает зрительно-моторную координацию                        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Формирует плавность, ритмичность, точность движений        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Подготавливает руку ребенка к письму                                         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«Рисунки», выполненные толстой нитью или шнуром,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отличаются мягкостью форм, кажутся объемными и «живыми».   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Занятия успокаивают детей и развивают у них интерес к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декоративно-прикладному искусству.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1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опыт работы\DSCN2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23" y="1166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248" y="137447"/>
            <a:ext cx="3932687" cy="29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316" y="3372907"/>
            <a:ext cx="4243863" cy="318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9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68952" cy="40176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21F59F"/>
                </a:solidFill>
              </a:rPr>
              <a:t>                            ИГРЫ С ПУГОВИЦАМИ                                                             </a:t>
            </a:r>
            <a:endParaRPr lang="ru-RU" sz="2400" b="1" dirty="0"/>
          </a:p>
          <a:p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</a:rPr>
              <a:t>Бусы для мамы                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Найди самую большую, самую маленькую, квадратную, 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гладкую  пуговицу и т.д.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Пересыпай пуговицы из ладошки в ладошку                                        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Перетирай пуговицы между ладонями                                    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J:\игра незабава\DSCN2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8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2232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                                      РИСОВАНИЕ-                                                  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Занятие, любимое всеми детьми и очень полезное . И не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обязательно рисовать только карандашом или кистью на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бумаге или картоне. Можно рисовать на снегу, на крупе.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Полезно рисовать пальцем, ладонью, палочкой.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J:\опыт работы\DSCN2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3305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582" y="2780928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0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40176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РИСОВАНИЕ НА КРУПЕ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J:\опыт работы\DSCN2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236" y="706007"/>
            <a:ext cx="3618148" cy="27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50" y="3683247"/>
            <a:ext cx="3693452" cy="27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опыт работы\DSCN28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531" y="3683247"/>
            <a:ext cx="3693452" cy="27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                          РАБОТА  С  КРУПОЙ</a:t>
            </a:r>
          </a:p>
        </p:txBody>
      </p:sp>
      <p:pic>
        <p:nvPicPr>
          <p:cNvPr id="1026" name="Picture 2" descr="J:\опыт работы\DSCN2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7875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17875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фото мелкой мотори ки\DSCN1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7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фото мелкой мотори ки\DSCN1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288" y="3797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0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             РАБОТА С БУСИНАМИ, ПАЙЕТКАМИ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J:\опыт работы\DSCN2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914" y="692696"/>
            <a:ext cx="3869668" cy="29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949986" cy="29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8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6335"/>
            <a:ext cx="8568952" cy="67413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Многие специалисты утверждают, что развитие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интеллектуальных и мыслительных процессов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необходимо начинать с развития движения рук, пальцев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кистей рук. Доказано, что это связано с тем , что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развитию кисти руки принадлежит важная роль в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формировании головного мозга, его познавательных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способностей, становлению речи . Значит,  чтобы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развивался ребенок и его мозг , необходимо тренировать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руки . Развитие навыков мелкой моторики важно еще и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потому, что вся дальнейшая жизнь ребенка потребует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использования точных, координированных движений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руки и пальцев, которые необходимы, чтобы одеваться,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рисовать и писать, а также выполнять множество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разнообразных бытовых и учебных действий.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           ЗАНИМАТЕЛЬНАЯ МОЗАИКА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J:\опыт работы\DSCN2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49" y="804991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50" y="378615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опыт работы\DSCN2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82324"/>
            <a:ext cx="3600401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опыт работы\DSCN2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5392"/>
            <a:ext cx="3573688" cy="26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8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33670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800" dirty="0" smtClean="0"/>
              <a:t>                            </a:t>
            </a:r>
            <a:r>
              <a:rPr lang="ru-RU" sz="2800" b="1" dirty="0" smtClean="0">
                <a:solidFill>
                  <a:srgbClr val="D227EF"/>
                </a:solidFill>
              </a:rPr>
              <a:t>КВИЛЛИНГ-                                                    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D227EF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Один из наиболее популярных видов рукоделия. Суть 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этой техники состоит в составлении узоров из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скрученных полосок цветной бумаги. При помощи этой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техники можно создавать как незамысловатые узоры,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так и сложные многомерные картины . Работа,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выполненная в этой технике  смотрится легко, воздушно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и невесомо.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5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опыт работы\DSCN2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пыт работы\DSCN2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637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19346"/>
            <a:ext cx="4068452" cy="3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опыт работы\DSCN2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2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48072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               ВЗАИМОДЕЙСТВИЕ С РОДИТЕЛЯМИ            </a:t>
            </a:r>
          </a:p>
          <a:p>
            <a:r>
              <a:rPr lang="ru-RU" sz="2400" b="1" dirty="0" smtClean="0">
                <a:solidFill>
                  <a:srgbClr val="D227EF"/>
                </a:solidFill>
              </a:rPr>
              <a:t>Привлечение к созданию познавательно-развивающей среды в группе-пополнение уголка творчества изобразительными материалами, бросовым материалом.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rgbClr val="D227EF"/>
                </a:solidFill>
              </a:rPr>
              <a:t>Консультации по развитию мелкой моторики рук                    </a:t>
            </a:r>
          </a:p>
          <a:p>
            <a:r>
              <a:rPr lang="ru-RU" sz="2400" b="1" dirty="0" smtClean="0">
                <a:solidFill>
                  <a:srgbClr val="D227EF"/>
                </a:solidFill>
              </a:rPr>
              <a:t>Оформление стенда «Наше творчество»</a:t>
            </a:r>
            <a:endParaRPr lang="ru-RU" sz="2400" b="1" dirty="0">
              <a:solidFill>
                <a:srgbClr val="D227EF"/>
              </a:solidFill>
            </a:endParaRPr>
          </a:p>
        </p:txBody>
      </p:sp>
      <p:pic>
        <p:nvPicPr>
          <p:cNvPr id="1026" name="Picture 2" descr="J:\опыт работы\DSCN2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237" y="3645024"/>
            <a:ext cx="4092963" cy="30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09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7838256" cy="108012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Динамика развития мелкой моторики рук у детей 1 младшей группы. Кружок «Веселые ладошки».</a:t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2012 – 2013 уч. Год. Воспитатель Ошанина Н.Н.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143000" y="260350"/>
          <a:ext cx="6400800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301208"/>
            <a:ext cx="7622232" cy="136815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Динамика развития мелкой моторики рук у детей 2 младшей группы.</a:t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Кружок «Веселые ладошки». 2013 – 2014 уч. год. Воспитатель Ошанина Н.Н.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7037041"/>
              </p:ext>
            </p:extLst>
          </p:nvPr>
        </p:nvGraphicFramePr>
        <p:xfrm>
          <a:off x="1143000" y="188913"/>
          <a:ext cx="7173913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45224"/>
            <a:ext cx="7622232" cy="100811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Динамика развития мелкой моторики рук у детей средней группы.  Кружок «Веселые ладошки». </a:t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2014 – 2015 уч год. Воспитатель Ошанина Н.Н.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741368" cy="442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                                                                                  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6000" dirty="0" smtClean="0"/>
              <a:t>                              </a:t>
            </a:r>
            <a:r>
              <a:rPr lang="ru-RU" sz="6000" b="1" dirty="0" smtClean="0">
                <a:solidFill>
                  <a:srgbClr val="D227EF"/>
                </a:solidFill>
              </a:rPr>
              <a:t>Спасибо за внимание!</a:t>
            </a:r>
            <a:endParaRPr lang="ru-RU" sz="6000" b="1" dirty="0">
              <a:solidFill>
                <a:srgbClr val="D22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4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088"/>
            <a:ext cx="8424936" cy="6624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Учитывая важность проблемы по развитию ручных умений и тот факт, что развивать руку ребенка просто необходимо, мною был организован кружок «Волшебные ладошки»-основной идеей которого являются разные виды продуктивной деятельности : рисование, лепка, аппликация, работа с природным материалом, с разными видами круп. Основное значение продуктивных видов труда состоит в том,    что в процессе деятельности у ребенка развивается умелость рук, укрепляется сила рук, движения обеих рук становятся более согласованными, а движения пальцев дифференцируются. Этому способствует отличная мышечная нагрузка на пальчики. У детей развивается захват мелкого предмета двумя пальцами, они умеют осуществлять движения во всех качествах : силе, длительности, направленности . В процессе  организации кружка происходит реализация знаний, впечатлений, эмоционального состояния детей.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4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6408712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D227EF"/>
                </a:solidFill>
              </a:rPr>
              <a:t>моей работы заключается в том, что целенаправленная  и систематическая работа по развитию мелкой моторики рук у детей дошкольного возраста способствует формированию интеллектуальных способностей, речевой деятельности, а самое главное сохранению </a:t>
            </a:r>
            <a:r>
              <a:rPr lang="ru-RU" sz="2400" b="0" dirty="0" smtClean="0">
                <a:solidFill>
                  <a:srgbClr val="D227EF"/>
                </a:solidFill>
              </a:rPr>
              <a:t>п</a:t>
            </a:r>
            <a:r>
              <a:rPr lang="ru-RU" sz="2400" dirty="0" smtClean="0">
                <a:solidFill>
                  <a:srgbClr val="D227EF"/>
                </a:solidFill>
              </a:rPr>
              <a:t>сихического и физического развития ребенка.              </a:t>
            </a:r>
            <a:br>
              <a:rPr lang="ru-RU" sz="2400" dirty="0" smtClean="0">
                <a:solidFill>
                  <a:srgbClr val="D227EF"/>
                </a:solidFill>
              </a:rPr>
            </a:br>
            <a:r>
              <a:rPr lang="ru-RU" sz="2400" dirty="0">
                <a:solidFill>
                  <a:srgbClr val="D227EF"/>
                </a:solidFill>
              </a:rPr>
              <a:t/>
            </a:r>
            <a:br>
              <a:rPr lang="ru-RU" sz="2400" dirty="0">
                <a:solidFill>
                  <a:srgbClr val="D227EF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ЦЕЛЬ :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D227EF"/>
                </a:solidFill>
              </a:rPr>
              <a:t>развитие мелкой моторики у детей дошкольного возраста в разных видах продуктивной деятельности.</a:t>
            </a:r>
            <a:endParaRPr lang="ru-RU" sz="2400" dirty="0">
              <a:solidFill>
                <a:srgbClr val="D22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ЗАДАЧИ:                                                                                       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Активизировать  движения пальцев рук, проявлять    эмоциональное отношение к результату своей деятельности ,  формировать положительный настрой на занятиях.              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Формировать зрительно-двигательную координацию и ловкость пальцев.                         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Развивать память, внимание, творческое воображение, речь, познавательные процессы, фантазию.                                      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Обучать ловкости в обращении с различным материалом, тренировать мышцы рук у детей.                                             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Воспитывать усидчивость, аккуратность, доброжелательность, умение работать в коллективе и индивидуально.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64962" cy="649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9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6120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rgbClr val="DC3A61"/>
                </a:solidFill>
              </a:rPr>
              <a:t>           </a:t>
            </a:r>
            <a:r>
              <a:rPr lang="ru-RU" sz="3600" dirty="0" err="1" smtClean="0">
                <a:solidFill>
                  <a:srgbClr val="DC3A61"/>
                </a:solidFill>
              </a:rPr>
              <a:t>Пластилинография</a:t>
            </a:r>
            <a:r>
              <a:rPr lang="ru-RU" sz="3600" dirty="0" smtClean="0">
                <a:solidFill>
                  <a:srgbClr val="DC3A61"/>
                </a:solidFill>
              </a:rPr>
              <a:t>-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Это рисование пластилином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Новый вид детского творчества и          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разновидность нетрадиционного рисования,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который доступен детям и дома , и в детском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саду.  Пластилин наносится на горизонтальное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плотное основание-картон, стекло или пластик.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Работы можно украшать бисером,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пайетками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,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природным материалом.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Пластилинография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помогает снять мышечное и нервное напряжение, развивает мелкую моторику рук.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опыт работы\DSCN2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74" y="188642"/>
            <a:ext cx="3820053" cy="29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опыт работы\DSCN2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737458" cy="29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:\опыт работы\DSCN2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1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опыт работы\DSCN25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0777"/>
            <a:ext cx="3966656" cy="29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8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568952" cy="659735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Аппликация-                                           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 </a:t>
            </a:r>
            <a:r>
              <a:rPr lang="ru-RU" sz="2800" dirty="0">
                <a:solidFill>
                  <a:schemeClr val="accent6"/>
                </a:solidFill>
              </a:rPr>
              <a:t>Один из видов изобразительной деятельности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дошкольников </a:t>
            </a:r>
            <a:r>
              <a:rPr lang="ru-RU" sz="2800" dirty="0">
                <a:solidFill>
                  <a:schemeClr val="accent6"/>
                </a:solidFill>
              </a:rPr>
              <a:t>. Занимаясь аппликацией, дети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приобретают </a:t>
            </a:r>
            <a:r>
              <a:rPr lang="ru-RU" sz="2800" dirty="0">
                <a:solidFill>
                  <a:schemeClr val="accent6"/>
                </a:solidFill>
              </a:rPr>
              <a:t>ряд практических умений, полезных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для </a:t>
            </a:r>
            <a:r>
              <a:rPr lang="ru-RU" sz="2800" dirty="0">
                <a:solidFill>
                  <a:schemeClr val="accent6"/>
                </a:solidFill>
              </a:rPr>
              <a:t>общего развития. Эта деятельность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способствует </a:t>
            </a:r>
            <a:r>
              <a:rPr lang="ru-RU" sz="2800" dirty="0">
                <a:solidFill>
                  <a:schemeClr val="accent6"/>
                </a:solidFill>
              </a:rPr>
              <a:t>развитию мелких и точных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движений </a:t>
            </a:r>
            <a:r>
              <a:rPr lang="ru-RU" sz="2800" dirty="0">
                <a:solidFill>
                  <a:schemeClr val="accent6"/>
                </a:solidFill>
              </a:rPr>
              <a:t>кисти рук. Процесс аппликации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требует </a:t>
            </a:r>
            <a:r>
              <a:rPr lang="ru-RU" sz="2800" dirty="0">
                <a:solidFill>
                  <a:schemeClr val="accent6"/>
                </a:solidFill>
              </a:rPr>
              <a:t>сосредоточения, внимания, </a:t>
            </a:r>
            <a:endParaRPr lang="ru-RU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аккуратности</a:t>
            </a:r>
            <a:r>
              <a:rPr lang="ru-RU" sz="2800" dirty="0">
                <a:solidFill>
                  <a:schemeClr val="accent6"/>
                </a:solidFill>
              </a:rPr>
              <a:t>, выдержки и настойчивости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721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792</Words>
  <Application>Microsoft Office PowerPoint</Application>
  <PresentationFormat>Экран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    Обобщение опыта            работы на тему   «Развитие мелкой моторики рук           через разные виды продуктивной                   деятельности у детей            дошкольного  возраста»               Выполнила воспитатель средней группы  МКДОУИЛ детского сада «Улыбка»  Ошанина Наталья  Николаевна                  2021г</vt:lpstr>
      <vt:lpstr>Слайд 2</vt:lpstr>
      <vt:lpstr>Слайд 3</vt:lpstr>
      <vt:lpstr>Актуальность моей работы заключается в том, что целенаправленная  и систематическая работа по развитию мелкой моторики рук у детей дошкольного возраста способствует формированию интеллектуальных способностей, речевой деятельности, а самое главное сохранению психического и физического развития ребенка.                 ЦЕЛЬ : развитие мелкой моторики у детей дошкольного возраста в разных видах продуктивной деятельности.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Динамика развития мелкой моторики рук у детей 1 младшей группы. Кружок «Веселые ладошки». 2012 – 2013 уч. Год. Воспитатель Ошанина Н.Н.</vt:lpstr>
      <vt:lpstr>Динамика развития мелкой моторики рук у детей 2 младшей группы. Кружок «Веселые ладошки». 2013 – 2014 уч. год. Воспитатель Ошанина Н.Н.</vt:lpstr>
      <vt:lpstr>Динамика развития мелкой моторики рук у детей средней группы.  Кружок «Веселые ладошки».  2014 – 2015 уч год. Воспитатель Ошанина Н.Н.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           работы на тему    «Развитие мелкой моторики рук         через разные виды продуктивной      деятельности у детей дошкольного  возраста»</dc:title>
  <dc:creator>наташа</dc:creator>
  <cp:lastModifiedBy>User</cp:lastModifiedBy>
  <cp:revision>62</cp:revision>
  <dcterms:created xsi:type="dcterms:W3CDTF">2015-04-19T10:55:53Z</dcterms:created>
  <dcterms:modified xsi:type="dcterms:W3CDTF">2024-02-06T05:55:20Z</dcterms:modified>
</cp:coreProperties>
</file>