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60" r:id="rId3"/>
    <p:sldId id="278" r:id="rId4"/>
    <p:sldId id="279" r:id="rId5"/>
    <p:sldId id="288" r:id="rId6"/>
    <p:sldId id="280" r:id="rId7"/>
    <p:sldId id="281" r:id="rId8"/>
    <p:sldId id="282" r:id="rId9"/>
    <p:sldId id="284" r:id="rId10"/>
    <p:sldId id="285" r:id="rId11"/>
    <p:sldId id="289" r:id="rId12"/>
    <p:sldId id="286" r:id="rId13"/>
    <p:sldId id="293" r:id="rId14"/>
    <p:sldId id="292" r:id="rId15"/>
    <p:sldId id="291" r:id="rId16"/>
    <p:sldId id="290" r:id="rId17"/>
    <p:sldId id="296" r:id="rId18"/>
    <p:sldId id="295" r:id="rId19"/>
    <p:sldId id="300" r:id="rId20"/>
    <p:sldId id="299" r:id="rId21"/>
    <p:sldId id="298" r:id="rId2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CB75BFD-C027-48B2-83C1-A75C177FBDC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DEEE11D-C53A-481A-ACEA-2E0C85909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5459B-25A8-494D-81D2-A4A95CE9DC37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1433-33AC-48C6-8D95-05C2CDF48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vobr.ru/mouoilinsk/mkdouilins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C:\Users\User\Pictures\улыбка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4304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38" y="3643314"/>
            <a:ext cx="7543824" cy="20002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+mn-lt"/>
              </a:rPr>
              <a:t>МУНИЦИПАЛЬНОГО  КАЗЕННОГО  ДОШКОЛЬНОГО  ОБРАЗОВАТЕЛЬНОГО УЧРЕЖДЕНИЯ  ИЛЬИНСКОГО  ДЕТСКОГО  САДА </a:t>
            </a:r>
            <a:r>
              <a:rPr lang="ru-RU" sz="2800" b="1" dirty="0" smtClean="0">
                <a:solidFill>
                  <a:srgbClr val="0000FF"/>
                </a:solidFill>
                <a:latin typeface="+mn-lt"/>
              </a:rPr>
              <a:t>«УЛЫБКА»</a:t>
            </a:r>
            <a:endParaRPr lang="ru-RU" sz="28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341154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КРАТКАЯ  ПРЕЗЕНТАЦИЯ    </a:t>
            </a:r>
            <a:endParaRPr lang="ru-RU" sz="40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ОБРАЗОВАТЕЛЬНОЙ  </a:t>
            </a: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ПРОГРАММЫ  </a:t>
            </a: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ДОШКОЛЬНОГО  </a:t>
            </a: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ОБРАЗОВАНИЯ</a:t>
            </a:r>
            <a:endParaRPr lang="ru-RU" sz="4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54292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6</a:t>
            </a:r>
            <a:r>
              <a:rPr lang="ru-RU" b="1" dirty="0" smtClean="0">
                <a:solidFill>
                  <a:srgbClr val="0000FF"/>
                </a:solidFill>
              </a:rPr>
              <a:t>) сотрудничество МКДОУИЛ детского сада </a:t>
            </a:r>
            <a:r>
              <a:rPr lang="ru-RU" b="1" dirty="0" smtClean="0">
                <a:solidFill>
                  <a:srgbClr val="0000FF"/>
                </a:solidFill>
              </a:rPr>
              <a:t>  «</a:t>
            </a:r>
            <a:r>
              <a:rPr lang="ru-RU" b="1" dirty="0" smtClean="0">
                <a:solidFill>
                  <a:srgbClr val="0000FF"/>
                </a:solidFill>
              </a:rPr>
              <a:t>Улыбка» с </a:t>
            </a:r>
            <a:r>
              <a:rPr lang="ru-RU" b="1" dirty="0" smtClean="0">
                <a:solidFill>
                  <a:srgbClr val="0000FF"/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    семьей;</a:t>
            </a:r>
          </a:p>
          <a:p>
            <a:pPr marL="0" indent="0"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7</a:t>
            </a:r>
            <a:r>
              <a:rPr lang="ru-RU" b="1" dirty="0" smtClean="0">
                <a:solidFill>
                  <a:srgbClr val="0000FF"/>
                </a:solidFill>
              </a:rPr>
              <a:t>) приобщение детей к социокультурным нормам, </a:t>
            </a:r>
            <a:endParaRPr lang="ru-RU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    традициям </a:t>
            </a:r>
            <a:r>
              <a:rPr lang="ru-RU" b="1" dirty="0" smtClean="0">
                <a:solidFill>
                  <a:srgbClr val="0000FF"/>
                </a:solidFill>
              </a:rPr>
              <a:t>семьи, общества и государства</a:t>
            </a:r>
            <a:r>
              <a:rPr lang="ru-RU" b="1" dirty="0" smtClean="0">
                <a:solidFill>
                  <a:srgbClr val="0000FF"/>
                </a:solidFill>
              </a:rPr>
              <a:t>;</a:t>
            </a:r>
          </a:p>
          <a:p>
            <a:pPr marL="0" indent="0"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8</a:t>
            </a:r>
            <a:r>
              <a:rPr lang="ru-RU" b="1" dirty="0" smtClean="0">
                <a:solidFill>
                  <a:srgbClr val="0000FF"/>
                </a:solidFill>
              </a:rPr>
              <a:t>) формирование познавательных интересов и 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   познавательных </a:t>
            </a:r>
            <a:r>
              <a:rPr lang="ru-RU" b="1" dirty="0" smtClean="0">
                <a:solidFill>
                  <a:srgbClr val="0000FF"/>
                </a:solidFill>
              </a:rPr>
              <a:t>действий ребенка в различных видах 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   деятельности;</a:t>
            </a:r>
          </a:p>
          <a:p>
            <a:pPr marL="0" indent="0"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9</a:t>
            </a:r>
            <a:r>
              <a:rPr lang="ru-RU" b="1" dirty="0" smtClean="0">
                <a:solidFill>
                  <a:srgbClr val="0000FF"/>
                </a:solidFill>
              </a:rPr>
              <a:t>) возрастная адекватность дошкольного образования  </a:t>
            </a:r>
            <a:endParaRPr lang="ru-RU" b="1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   (</a:t>
            </a:r>
            <a:r>
              <a:rPr lang="ru-RU" b="1" dirty="0" smtClean="0">
                <a:solidFill>
                  <a:srgbClr val="0000FF"/>
                </a:solidFill>
              </a:rPr>
              <a:t>соответствие условий, требований, методов возрасту и </a:t>
            </a:r>
            <a:endParaRPr lang="ru-RU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   особенностям </a:t>
            </a:r>
            <a:r>
              <a:rPr lang="ru-RU" b="1" dirty="0" smtClean="0">
                <a:solidFill>
                  <a:srgbClr val="0000FF"/>
                </a:solidFill>
              </a:rPr>
              <a:t>развития</a:t>
            </a:r>
            <a:r>
              <a:rPr lang="ru-RU" b="1" dirty="0" smtClean="0">
                <a:solidFill>
                  <a:srgbClr val="0000FF"/>
                </a:solidFill>
              </a:rPr>
              <a:t>);</a:t>
            </a:r>
          </a:p>
          <a:p>
            <a:pPr marL="0" indent="0"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10</a:t>
            </a:r>
            <a:r>
              <a:rPr lang="ru-RU" b="1" dirty="0" smtClean="0">
                <a:solidFill>
                  <a:srgbClr val="0000FF"/>
                </a:solidFill>
              </a:rPr>
              <a:t>) учет этнокультурной ситуации развития детей.</a:t>
            </a:r>
          </a:p>
          <a:p>
            <a:endParaRPr lang="ru-RU" dirty="0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Принципы ОП ДО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C:\Users\User\Pictures\улыбка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3283" cy="142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 ОП ДО содержатся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   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800" b="1" dirty="0">
                <a:solidFill>
                  <a:srgbClr val="0000FF"/>
                </a:solidFill>
              </a:rPr>
              <a:t> </a:t>
            </a:r>
            <a:r>
              <a:rPr lang="ru-RU" sz="1800" b="1" dirty="0" smtClean="0">
                <a:solidFill>
                  <a:srgbClr val="0000FF"/>
                </a:solidFill>
              </a:rPr>
              <a:t>                                                                        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43042" y="1285860"/>
            <a:ext cx="3071834" cy="14287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7554" y="2928934"/>
            <a:ext cx="3143272" cy="14287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3504" y="4714884"/>
            <a:ext cx="3286148" cy="15001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14480" y="1643050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</a:rPr>
              <a:t>Целевой раздел</a:t>
            </a:r>
            <a:endParaRPr lang="ru-RU" sz="2800" b="1" dirty="0">
              <a:solidFill>
                <a:srgbClr val="00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3143248"/>
            <a:ext cx="3000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9900"/>
                </a:solidFill>
              </a:rPr>
              <a:t>Содержательный раздел</a:t>
            </a:r>
            <a:endParaRPr lang="ru-RU" sz="2800" b="1" dirty="0">
              <a:solidFill>
                <a:srgbClr val="00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4857760"/>
            <a:ext cx="31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9900"/>
                </a:solidFill>
              </a:rPr>
              <a:t>Организационный раздел</a:t>
            </a:r>
            <a:endParaRPr lang="ru-RU" sz="2800" b="1" dirty="0">
              <a:solidFill>
                <a:srgbClr val="009900"/>
              </a:solidFill>
            </a:endParaRPr>
          </a:p>
        </p:txBody>
      </p:sp>
      <p:pic>
        <p:nvPicPr>
          <p:cNvPr id="15" name="Рисунок 14" descr="C:\Users\User\Desktop\2.jpg"/>
          <p:cNvPicPr/>
          <p:nvPr/>
        </p:nvPicPr>
        <p:blipFill>
          <a:blip r:embed="rId4"/>
          <a:srcRect l="9397" t="16505" r="4878" b="9709"/>
          <a:stretch>
            <a:fillRect/>
          </a:stretch>
        </p:blipFill>
        <p:spPr bwMode="auto">
          <a:xfrm>
            <a:off x="1571604" y="4500570"/>
            <a:ext cx="22145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целевом разделе ОП ДО </a:t>
            </a:r>
            <a:r>
              <a:rPr lang="ru-RU" b="1" dirty="0" smtClean="0">
                <a:solidFill>
                  <a:srgbClr val="C00000"/>
                </a:solidFill>
              </a:rPr>
              <a:t>представлены: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цели и  задачи;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принципы </a:t>
            </a:r>
            <a:r>
              <a:rPr lang="ru-RU" b="1" dirty="0" smtClean="0">
                <a:solidFill>
                  <a:srgbClr val="0000FF"/>
                </a:solidFill>
              </a:rPr>
              <a:t>и подходы ее формирования;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значимые </a:t>
            </a:r>
            <a:r>
              <a:rPr lang="ru-RU" b="1" dirty="0" smtClean="0">
                <a:solidFill>
                  <a:srgbClr val="0000FF"/>
                </a:solidFill>
              </a:rPr>
              <a:t>для разработки и реализации ОП ДО характеристики, в том числе характеристики особенностей развития детей раннего и дошкольного возраста;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планируемые </a:t>
            </a:r>
            <a:r>
              <a:rPr lang="ru-RU" b="1" dirty="0" smtClean="0">
                <a:solidFill>
                  <a:srgbClr val="0000FF"/>
                </a:solidFill>
              </a:rPr>
              <a:t>результаты освоения ОП ДО в раннем, дошкольном возрастах, а также на этапе завершения освоения ОП ДО;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подходы </a:t>
            </a:r>
            <a:r>
              <a:rPr lang="ru-RU" b="1" dirty="0" smtClean="0">
                <a:solidFill>
                  <a:srgbClr val="0000FF"/>
                </a:solidFill>
              </a:rPr>
              <a:t>к педагогической диагностике достижения планируемых результатов.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Содержательный раздел ОП ДО включает: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1538" y="1285860"/>
            <a:ext cx="7615262" cy="5214974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7200" b="1" dirty="0" smtClean="0">
                <a:solidFill>
                  <a:srgbClr val="0000FF"/>
                </a:solidFill>
              </a:rPr>
              <a:t>задачи </a:t>
            </a:r>
            <a:r>
              <a:rPr lang="ru-RU" sz="7200" b="1" dirty="0" smtClean="0">
                <a:solidFill>
                  <a:srgbClr val="0000FF"/>
                </a:solidFill>
              </a:rPr>
              <a:t>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7200" b="1" dirty="0" smtClean="0">
                <a:solidFill>
                  <a:srgbClr val="0000FF"/>
                </a:solidFill>
              </a:rPr>
              <a:t>описания </a:t>
            </a:r>
            <a:r>
              <a:rPr lang="ru-RU" sz="7200" b="1" dirty="0" smtClean="0">
                <a:solidFill>
                  <a:srgbClr val="0000FF"/>
                </a:solidFill>
              </a:rPr>
              <a:t>вариативных форм, способов, методов и средств реализации ОП ДО; </a:t>
            </a:r>
            <a:endParaRPr lang="ru-RU" sz="7200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7200" b="1" dirty="0" smtClean="0">
                <a:solidFill>
                  <a:srgbClr val="0000FF"/>
                </a:solidFill>
              </a:rPr>
              <a:t>особенностей </a:t>
            </a:r>
            <a:r>
              <a:rPr lang="ru-RU" sz="7200" b="1" dirty="0" smtClean="0">
                <a:solidFill>
                  <a:srgbClr val="0000FF"/>
                </a:solidFill>
              </a:rPr>
              <a:t>образовательной деятельности разных видов и культурных практик и способов поддержки детской инициативы; </a:t>
            </a:r>
            <a:endParaRPr lang="ru-RU" sz="7200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7200" b="1" dirty="0" smtClean="0">
                <a:solidFill>
                  <a:srgbClr val="0000FF"/>
                </a:solidFill>
              </a:rPr>
              <a:t>взаимодействия </a:t>
            </a:r>
            <a:r>
              <a:rPr lang="ru-RU" sz="7200" b="1" dirty="0" smtClean="0">
                <a:solidFill>
                  <a:srgbClr val="0000FF"/>
                </a:solidFill>
              </a:rPr>
              <a:t>педагогического коллектива с семьями обучающихся; </a:t>
            </a:r>
            <a:endParaRPr lang="ru-RU" sz="7200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7200" b="1" dirty="0" smtClean="0">
                <a:solidFill>
                  <a:srgbClr val="0000FF"/>
                </a:solidFill>
              </a:rPr>
              <a:t> </a:t>
            </a:r>
            <a:r>
              <a:rPr lang="ru-RU" sz="7200" b="1" dirty="0" smtClean="0">
                <a:solidFill>
                  <a:srgbClr val="0000FF"/>
                </a:solidFill>
              </a:rPr>
              <a:t>направления и задачи коррекционно-развивающей работы (далее - КРР) с детьми дошкольного возраста с особыми образовательными потребностями (далее - ООП) различных целевых групп, в том числе детей с ограниченными возможностями здоровья (далее - ОВЗ) и детей-инвалидов; </a:t>
            </a:r>
            <a:endParaRPr lang="ru-RU" sz="7200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7200" b="1" dirty="0" smtClean="0">
                <a:solidFill>
                  <a:srgbClr val="0000FF"/>
                </a:solidFill>
              </a:rPr>
              <a:t>иные </a:t>
            </a:r>
            <a:r>
              <a:rPr lang="ru-RU" sz="7200" b="1" dirty="0" smtClean="0">
                <a:solidFill>
                  <a:srgbClr val="0000FF"/>
                </a:solidFill>
              </a:rPr>
              <a:t>характеристики содержания ОП ДО, наиболее существенные с точки зрения авторов ОП </a:t>
            </a:r>
            <a:r>
              <a:rPr lang="ru-RU" sz="7200" b="1" dirty="0" smtClean="0">
                <a:solidFill>
                  <a:srgbClr val="0000FF"/>
                </a:solidFill>
              </a:rPr>
              <a:t>ДО.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7200" b="1" dirty="0" smtClean="0">
                <a:solidFill>
                  <a:srgbClr val="0000FF"/>
                </a:solidFill>
              </a:rPr>
              <a:t>В </a:t>
            </a:r>
            <a:r>
              <a:rPr lang="ru-RU" sz="7200" b="1" dirty="0" smtClean="0">
                <a:solidFill>
                  <a:srgbClr val="0000FF"/>
                </a:solidFill>
              </a:rPr>
              <a:t>содержательный раздел ОП ДО входит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Организационный раздел ОП ДО включает: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142984"/>
            <a:ext cx="7686700" cy="5715016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описание </a:t>
            </a:r>
            <a:r>
              <a:rPr lang="ru-RU" b="1" dirty="0" smtClean="0">
                <a:solidFill>
                  <a:srgbClr val="0000FF"/>
                </a:solidFill>
              </a:rPr>
              <a:t>психолого-педагогических и кадровых условий реализации ОП ДО; </a:t>
            </a:r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организации </a:t>
            </a:r>
            <a:r>
              <a:rPr lang="ru-RU" b="1" dirty="0" smtClean="0">
                <a:solidFill>
                  <a:srgbClr val="0000FF"/>
                </a:solidFill>
              </a:rPr>
              <a:t>развивающей предметно-пространственной среды (далее - РППС) в МКДОУИЛ детском саду «Улыбка»; </a:t>
            </a:r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материально-техническое </a:t>
            </a:r>
            <a:r>
              <a:rPr lang="ru-RU" b="1" dirty="0" smtClean="0">
                <a:solidFill>
                  <a:srgbClr val="0000FF"/>
                </a:solidFill>
              </a:rPr>
              <a:t>обеспечение ОП </a:t>
            </a:r>
            <a:r>
              <a:rPr lang="ru-RU" b="1" dirty="0" smtClean="0">
                <a:solidFill>
                  <a:srgbClr val="0000FF"/>
                </a:solidFill>
              </a:rPr>
              <a:t>ДО;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обеспеченность </a:t>
            </a:r>
            <a:r>
              <a:rPr lang="ru-RU" b="1" dirty="0" smtClean="0">
                <a:solidFill>
                  <a:srgbClr val="0000FF"/>
                </a:solidFill>
              </a:rPr>
              <a:t>методическими материалами и средствами обучения и </a:t>
            </a:r>
            <a:r>
              <a:rPr lang="ru-RU" b="1" dirty="0" smtClean="0">
                <a:solidFill>
                  <a:srgbClr val="0000FF"/>
                </a:solidFill>
              </a:rPr>
              <a:t>воспитания.</a:t>
            </a:r>
          </a:p>
          <a:p>
            <a:pPr algn="just">
              <a:buFont typeface="Wingdings" pitchFamily="2" charset="2"/>
              <a:buChar char="ü"/>
            </a:pPr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Раздел </a:t>
            </a:r>
            <a:r>
              <a:rPr lang="ru-RU" b="1" dirty="0" smtClean="0">
                <a:solidFill>
                  <a:srgbClr val="0000FF"/>
                </a:solidFill>
              </a:rPr>
              <a:t>включает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</a:p>
          <a:p>
            <a:pPr algn="just"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В </a:t>
            </a:r>
            <a:r>
              <a:rPr lang="ru-RU" b="1" dirty="0" smtClean="0">
                <a:solidFill>
                  <a:srgbClr val="0000FF"/>
                </a:solidFill>
              </a:rPr>
              <a:t>разделе представлены режим и распорядок дня в дошкольных группах, календарный план  воспитательной работы.</a:t>
            </a:r>
          </a:p>
          <a:p>
            <a:pPr algn="just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</a:t>
            </a:r>
            <a:r>
              <a:rPr lang="ru-RU" b="1" dirty="0" smtClean="0">
                <a:solidFill>
                  <a:srgbClr val="C00000"/>
                </a:solidFill>
              </a:rPr>
              <a:t>арциальные </a:t>
            </a:r>
            <a:r>
              <a:rPr lang="ru-RU" b="1" dirty="0" smtClean="0">
                <a:solidFill>
                  <a:srgbClr val="C00000"/>
                </a:solidFill>
              </a:rPr>
              <a:t>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857232"/>
            <a:ext cx="7929618" cy="578647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«</a:t>
            </a:r>
            <a:r>
              <a:rPr lang="ru-RU" b="1" dirty="0" smtClean="0">
                <a:solidFill>
                  <a:srgbClr val="C00000"/>
                </a:solidFill>
              </a:rPr>
              <a:t>Основы безопасности жизнедеятельности детей 5-7 лет» (О.Л. Князева, Р.Б. </a:t>
            </a:r>
            <a:r>
              <a:rPr lang="ru-RU" b="1" dirty="0" err="1" smtClean="0">
                <a:solidFill>
                  <a:srgbClr val="C00000"/>
                </a:solidFill>
              </a:rPr>
              <a:t>Стеркина</a:t>
            </a:r>
            <a:r>
              <a:rPr lang="ru-RU" b="1" dirty="0" smtClean="0">
                <a:solidFill>
                  <a:srgbClr val="C00000"/>
                </a:solidFill>
              </a:rPr>
              <a:t>, Н.Н. Авдеева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rgbClr val="0000FF"/>
                </a:solidFill>
              </a:rPr>
              <a:t>Цель: </a:t>
            </a:r>
            <a:r>
              <a:rPr lang="ru-RU" b="1" dirty="0" smtClean="0">
                <a:solidFill>
                  <a:srgbClr val="0000FF"/>
                </a:solidFill>
              </a:rPr>
              <a:t>формирование основ экологической культуры, ценностей здорового образа жизни, осторожного обращения с опасными предметами, безопасного поведения на улице. 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rgbClr val="0000FF"/>
                </a:solidFill>
              </a:rPr>
              <a:t>Задачи: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1) Формирование знаний об осторожном обращении с опасными предметами и правильном поведении при контактах с незнакомыми людьми.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2) Развитие основ экологической культуры ребенка и становление у него ценностей бережного отношения к природе, а также формирование знаний о строении человеческого организма.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3) Формирование ценностей здорового образа жизни.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4) Формирование основ безопасного поведения во дворе, на улице, в общественном транспорте.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Парциальные программы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714356"/>
            <a:ext cx="7858180" cy="614364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900" b="1" dirty="0" smtClean="0">
                <a:solidFill>
                  <a:srgbClr val="C00000"/>
                </a:solidFill>
              </a:rPr>
              <a:t>Экономическое воспитание дошкольников: формирование предпосылок финансовой грамотности. Парциальная образовательная программа дошкольного образования для детей 5–7 лет" / Шатова А.Д., Аксенова Ю.А., Кириллов И.Л. и др. М., 2018</a:t>
            </a:r>
            <a:r>
              <a:rPr lang="ru-RU" sz="4900" b="1" dirty="0" smtClean="0">
                <a:solidFill>
                  <a:srgbClr val="C00000"/>
                </a:solidFill>
              </a:rPr>
              <a:t>.</a:t>
            </a: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sz="5500" b="1" u="sng" dirty="0" smtClean="0">
                <a:solidFill>
                  <a:srgbClr val="0000FF"/>
                </a:solidFill>
              </a:rPr>
              <a:t>Цель: </a:t>
            </a:r>
            <a:r>
              <a:rPr lang="ru-RU" sz="5500" b="1" dirty="0" smtClean="0">
                <a:solidFill>
                  <a:srgbClr val="0000FF"/>
                </a:solidFill>
              </a:rPr>
              <a:t>помочь детям пяти–семи лет войти в социально-экономическую жизнь, способствовать формированию основ финансовой грамотности у </a:t>
            </a:r>
            <a:r>
              <a:rPr lang="ru-RU" sz="5500" b="1" u="sng" dirty="0" smtClean="0">
                <a:solidFill>
                  <a:srgbClr val="0000FF"/>
                </a:solidFill>
              </a:rPr>
              <a:t>детей данного возраста        </a:t>
            </a:r>
          </a:p>
          <a:p>
            <a:pPr algn="just">
              <a:buNone/>
            </a:pPr>
            <a:r>
              <a:rPr lang="ru-RU" sz="5500" b="1" u="sng" dirty="0" smtClean="0">
                <a:solidFill>
                  <a:srgbClr val="0000FF"/>
                </a:solidFill>
              </a:rPr>
              <a:t> Задачи:  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0000FF"/>
                </a:solidFill>
              </a:rPr>
              <a:t>1) Помочь дошкольнику выработать следующие умения, навыки и личностные качества.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0000FF"/>
                </a:solidFill>
              </a:rPr>
              <a:t>2) Понимать и ценить окружающий предметный мир (</a:t>
            </a:r>
            <a:r>
              <a:rPr lang="ru-RU" sz="5500" b="1" dirty="0" err="1" smtClean="0">
                <a:solidFill>
                  <a:srgbClr val="0000FF"/>
                </a:solidFill>
              </a:rPr>
              <a:t>мир</a:t>
            </a:r>
            <a:r>
              <a:rPr lang="ru-RU" sz="5500" b="1" dirty="0" smtClean="0">
                <a:solidFill>
                  <a:srgbClr val="0000FF"/>
                </a:solidFill>
              </a:rPr>
              <a:t> вещей как результат труда людей).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0000FF"/>
                </a:solidFill>
              </a:rPr>
              <a:t>3) Уважать людей, умеющих трудиться и честно зарабатывать деньги;  осознавать взаимосвязь понятий «труд — продукт — деньги» и «стоимость продукта в зависимости от его качества», видеть красоту человеческого творения.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0000FF"/>
                </a:solidFill>
              </a:rPr>
              <a:t>4) Признавать авторитетными качества человека-хозяина: бережливость, рациональность, экономность, трудолюбие и вместе с тем — щедрость, благородство, честность, отзывчивость, сочувствие (примеры меценатства, материальной взаимопомощи, поддержки и т. п.).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0000FF"/>
                </a:solidFill>
              </a:rPr>
              <a:t>5) Рационально оценивать способы и средства выполнения желаний, корректировать собственные потребности, выстраивать их иерархию и временную перспективу реализации.</a:t>
            </a:r>
          </a:p>
          <a:p>
            <a:pPr algn="just">
              <a:buNone/>
            </a:pPr>
            <a:r>
              <a:rPr lang="ru-RU" sz="5500" b="1" dirty="0" smtClean="0">
                <a:solidFill>
                  <a:srgbClr val="0000FF"/>
                </a:solidFill>
              </a:rPr>
              <a:t>6) Применять полученные умения и навыки в реальных жизненных ситуациях.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Парциальные программы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1538" y="1214422"/>
            <a:ext cx="7786742" cy="535785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Программа «НЕПРЕХОДЯЩИЕ ЦЕННОСТИ «МАЛОЙ РОДИНЫ» (Е. В. </a:t>
            </a:r>
            <a:r>
              <a:rPr lang="ru-RU" sz="7200" b="1" dirty="0" err="1" smtClean="0">
                <a:solidFill>
                  <a:srgbClr val="C00000"/>
                </a:solidFill>
              </a:rPr>
              <a:t>Пчелинцева</a:t>
            </a:r>
            <a:r>
              <a:rPr lang="ru-RU" sz="7200" b="1" dirty="0" smtClean="0">
                <a:solidFill>
                  <a:srgbClr val="C00000"/>
                </a:solidFill>
              </a:rPr>
              <a:t>) Программа нравственно-эстетического воспитания детей дошкольного возраста - (далее - Программа)</a:t>
            </a:r>
          </a:p>
          <a:p>
            <a:pPr>
              <a:buNone/>
            </a:pPr>
            <a:r>
              <a:rPr lang="ru-RU" sz="7200" b="1" dirty="0" smtClean="0"/>
              <a:t> </a:t>
            </a:r>
            <a:endParaRPr lang="ru-RU" sz="7200" dirty="0" smtClean="0"/>
          </a:p>
          <a:p>
            <a:pPr algn="just">
              <a:buNone/>
            </a:pPr>
            <a:r>
              <a:rPr lang="ru-RU" sz="7200" b="1" u="sng" dirty="0" smtClean="0">
                <a:solidFill>
                  <a:srgbClr val="0000FF"/>
                </a:solidFill>
              </a:rPr>
              <a:t>Цель: </a:t>
            </a:r>
            <a:r>
              <a:rPr lang="ru-RU" sz="7200" b="1" dirty="0" smtClean="0">
                <a:solidFill>
                  <a:srgbClr val="0000FF"/>
                </a:solidFill>
              </a:rPr>
              <a:t>определение педагогических условий, способствующих формированию нравственно – эстетических сторон личности ребенка – дошкольника, введение в богатство духовных, культурных ценностей родной Ивановской земли.</a:t>
            </a:r>
          </a:p>
          <a:p>
            <a:pPr algn="just">
              <a:buNone/>
            </a:pPr>
            <a:r>
              <a:rPr lang="ru-RU" sz="7200" b="1" u="sng" dirty="0" smtClean="0">
                <a:solidFill>
                  <a:srgbClr val="0000FF"/>
                </a:solidFill>
              </a:rPr>
              <a:t>Задачи</a:t>
            </a:r>
            <a:r>
              <a:rPr lang="ru-RU" sz="7200" b="1" u="sng" dirty="0" smtClean="0">
                <a:solidFill>
                  <a:srgbClr val="0000FF"/>
                </a:solidFill>
              </a:rPr>
              <a:t>:</a:t>
            </a:r>
          </a:p>
          <a:p>
            <a:pPr algn="just">
              <a:buNone/>
            </a:pPr>
            <a:r>
              <a:rPr lang="ru-RU" sz="7200" b="1" dirty="0" smtClean="0">
                <a:solidFill>
                  <a:srgbClr val="0000FF"/>
                </a:solidFill>
              </a:rPr>
              <a:t>1) Знакомство детей с родным Ивановским краем: его самобытной культурой, богатыми народными традициями,  искусством народных умельцев; историей возникновения художественных помыслов и их особенности от эколого-природных условий той местности, где они распространены;</a:t>
            </a:r>
          </a:p>
          <a:p>
            <a:pPr algn="just">
              <a:buNone/>
            </a:pPr>
            <a:r>
              <a:rPr lang="ru-RU" sz="7200" b="1" dirty="0" smtClean="0">
                <a:solidFill>
                  <a:srgbClr val="0000FF"/>
                </a:solidFill>
              </a:rPr>
              <a:t>2) Развитие эстетического восприятия природы и произведений народного искусства и эмоциональной отзывчивости, художественно  - эстетических способностей детей;</a:t>
            </a:r>
          </a:p>
          <a:p>
            <a:pPr algn="just">
              <a:buNone/>
            </a:pPr>
            <a:r>
              <a:rPr lang="ru-RU" sz="7200" b="1" dirty="0" smtClean="0">
                <a:solidFill>
                  <a:srgbClr val="0000FF"/>
                </a:solidFill>
              </a:rPr>
              <a:t>3) Развитие детского творчества, средствами разнообразных видов искусств;</a:t>
            </a:r>
          </a:p>
          <a:p>
            <a:pPr algn="just">
              <a:buNone/>
            </a:pPr>
            <a:r>
              <a:rPr lang="ru-RU" sz="7200" b="1" dirty="0" smtClean="0">
                <a:solidFill>
                  <a:srgbClr val="0000FF"/>
                </a:solidFill>
              </a:rPr>
              <a:t>4) Определение путей педагогического воздействия на процесс формирования нравственно – эстетических качеств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Характеристика взаимодействия педагогического коллектива с семьями воспитанников.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643050"/>
            <a:ext cx="7858180" cy="492922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Главными целями взаимодействия педагогического коллектива МКДОУИЛ детского сада «Улыбка»  с семьями обучающихся дошкольного возраста являются: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обеспечение </a:t>
            </a:r>
            <a:r>
              <a:rPr lang="ru-RU" b="1" dirty="0" smtClean="0">
                <a:solidFill>
                  <a:srgbClr val="0000FF"/>
                </a:solidFill>
              </a:rPr>
              <a:t>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обеспечение </a:t>
            </a:r>
            <a:r>
              <a:rPr lang="ru-RU" b="1" dirty="0" smtClean="0">
                <a:solidFill>
                  <a:srgbClr val="0000FF"/>
                </a:solidFill>
              </a:rPr>
              <a:t>единства подходов к воспитанию и обучению детей в условиях МКДОУИЛ детского сада «Улыбка»  и семьи; повышение воспитательного потенциала семьи.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    Эта </a:t>
            </a:r>
            <a:r>
              <a:rPr lang="ru-RU" b="1" dirty="0" smtClean="0">
                <a:solidFill>
                  <a:srgbClr val="0000FF"/>
                </a:solidFill>
              </a:rPr>
              <a:t>деятельность должна дополнять, поддерживать и тактично направлять воспитательные действия родителей (законных представителей) детей раннего и дошкольного возрастов.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Достижение этих целей должно осуществляться через решение </a:t>
            </a:r>
            <a:r>
              <a:rPr lang="ru-RU" sz="3100" b="1" u="sng" dirty="0" smtClean="0">
                <a:solidFill>
                  <a:srgbClr val="C00000"/>
                </a:solidFill>
              </a:rPr>
              <a:t>основных задач</a:t>
            </a:r>
            <a:r>
              <a:rPr lang="ru-RU" sz="3100" b="1" dirty="0" smtClean="0">
                <a:solidFill>
                  <a:srgbClr val="C0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214422"/>
            <a:ext cx="7686700" cy="491174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00FF"/>
                </a:solidFill>
              </a:rPr>
              <a:t>1</a:t>
            </a:r>
            <a:r>
              <a:rPr lang="ru-RU" b="1" dirty="0" smtClean="0">
                <a:solidFill>
                  <a:srgbClr val="0000FF"/>
                </a:solidFill>
              </a:rPr>
              <a:t>) 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МКДОУИЛ детском саду «Улыбка»;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2) 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3) способствование развитию ответственного и осознанного </a:t>
            </a:r>
            <a:r>
              <a:rPr lang="ru-RU" b="1" dirty="0" err="1" smtClean="0">
                <a:solidFill>
                  <a:srgbClr val="0000FF"/>
                </a:solidFill>
              </a:rPr>
              <a:t>родительства</a:t>
            </a:r>
            <a:r>
              <a:rPr lang="ru-RU" b="1" dirty="0" smtClean="0">
                <a:solidFill>
                  <a:srgbClr val="0000FF"/>
                </a:solidFill>
              </a:rPr>
              <a:t> как базовой основы благополучия семьи;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4) построение взаимодействия в форме сотрудничества и установления партнерских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5) вовлечение родителей (законных представителей) </a:t>
            </a:r>
            <a:r>
              <a:rPr lang="ru-RU" b="1" dirty="0" smtClean="0">
                <a:solidFill>
                  <a:srgbClr val="0000FF"/>
                </a:solidFill>
              </a:rPr>
              <a:t>в образовательный </a:t>
            </a:r>
            <a:r>
              <a:rPr lang="ru-RU" b="1" dirty="0" smtClean="0">
                <a:solidFill>
                  <a:srgbClr val="0000FF"/>
                </a:solidFill>
              </a:rPr>
              <a:t>процесс.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C:\Users\User\Pictures\улыбка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3283" cy="142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Образовательная программа дошкольного образования  (далее - ОП ДО) Муниципального казенного дошкольного образовательного учреждения Ильинского детского сада «Улыбка» </a:t>
            </a:r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( </a:t>
            </a:r>
            <a:r>
              <a:rPr lang="ru-RU" sz="3100" b="1" dirty="0" smtClean="0">
                <a:solidFill>
                  <a:srgbClr val="C00000"/>
                </a:solidFill>
              </a:rPr>
              <a:t>далее - МКДОУИЛ детский сад «Улыбка») разработана в соответствии </a:t>
            </a:r>
            <a:r>
              <a:rPr lang="ru-RU" sz="3100" b="1" dirty="0" smtClean="0">
                <a:solidFill>
                  <a:srgbClr val="0000FF"/>
                </a:solidFill>
              </a:rPr>
              <a:t>с федеральным  государственным  образовательным  стандартом   дошкольного образования, утвержденным приказом Министерства образования и науки РФ от 17 октября 2013 г. №1155 ( далее - ФГОС ДО),      и  Федеральной образовательной программой  дошкольного образования, утвержденной  </a:t>
            </a:r>
            <a:r>
              <a:rPr lang="ru-RU" sz="3100" b="1" dirty="0" err="1" smtClean="0">
                <a:solidFill>
                  <a:srgbClr val="0000FF"/>
                </a:solidFill>
              </a:rPr>
              <a:t>Минпросвещением</a:t>
            </a:r>
            <a:r>
              <a:rPr lang="ru-RU" sz="3100" b="1" dirty="0" smtClean="0">
                <a:solidFill>
                  <a:srgbClr val="0000FF"/>
                </a:solidFill>
              </a:rPr>
              <a:t> России № 1028 от 25.11.2022г</a:t>
            </a:r>
            <a:r>
              <a:rPr lang="ru-RU" sz="3100" b="1" dirty="0" smtClean="0">
                <a:solidFill>
                  <a:srgbClr val="0000FF"/>
                </a:solidFill>
              </a:rPr>
              <a:t>.</a:t>
            </a:r>
            <a:br>
              <a:rPr lang="ru-RU" sz="3100" b="1" dirty="0" smtClean="0">
                <a:solidFill>
                  <a:srgbClr val="0000FF"/>
                </a:solidFill>
              </a:rPr>
            </a:br>
            <a:r>
              <a:rPr lang="ru-RU" sz="3100" b="1" dirty="0" smtClean="0">
                <a:solidFill>
                  <a:srgbClr val="0000FF"/>
                </a:solidFill>
              </a:rPr>
              <a:t> </a:t>
            </a:r>
            <a:r>
              <a:rPr lang="ru-RU" sz="3100" b="1" dirty="0" smtClean="0">
                <a:solidFill>
                  <a:srgbClr val="0000FF"/>
                </a:solidFill>
              </a:rPr>
              <a:t>( далее - ФОП ДО).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2200" b="1" u="sng" dirty="0" smtClean="0">
                <a:solidFill>
                  <a:srgbClr val="C00000"/>
                </a:solidFill>
              </a:rPr>
              <a:t>Направления деятельности педагога </a:t>
            </a:r>
            <a:r>
              <a:rPr lang="ru-RU" sz="2200" b="1" dirty="0" smtClean="0">
                <a:solidFill>
                  <a:srgbClr val="C00000"/>
                </a:solidFill>
              </a:rPr>
              <a:t>реализуются в разных формах (групповых и (или) индивидуальных) посредством различных методов, приемов и способов взаимодействия с родителями (законными представителями):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1538" y="1600200"/>
            <a:ext cx="7858180" cy="497207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1) </a:t>
            </a:r>
            <a:r>
              <a:rPr lang="ru-RU" b="1" dirty="0" err="1" smtClean="0">
                <a:solidFill>
                  <a:srgbClr val="0000FF"/>
                </a:solidFill>
              </a:rPr>
              <a:t>диагностико-аналитическое</a:t>
            </a:r>
            <a:r>
              <a:rPr lang="ru-RU" b="1" dirty="0" smtClean="0">
                <a:solidFill>
                  <a:srgbClr val="0000FF"/>
                </a:solidFill>
              </a:rPr>
              <a:t> направление реализуется через опросы, социологические срезы, анкетирование, социальный паспорт семей, "почтовый ящик", педагогические беседы с родителями (законными представителями); дни открытых дверей, открытые просмотры занятий и других видов деятельности детей и так далее</a:t>
            </a:r>
            <a:r>
              <a:rPr lang="ru-RU" b="1" dirty="0" smtClean="0">
                <a:solidFill>
                  <a:srgbClr val="0000FF"/>
                </a:solidFill>
              </a:rPr>
              <a:t>;</a:t>
            </a:r>
          </a:p>
          <a:p>
            <a:pPr marL="0" indent="0" algn="just"/>
            <a:endParaRPr lang="ru-RU" b="1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2) просветительское и консультационное направления реализуются через групповые родительские собрания, конференции, круглые столы, семинары-практикумы, консультации, педагогические гостиные, родительские клубы и другое; информационные стенды, ширмы, памятки, папки-передвижки для родителей (законных представителей); педагогические библиотеки для родителей (законных представителей); сайт МКДОУИЛ детского сада «Улыбка» и социальные группы в сети Интернет; фотографии, выставки детских работ, совместных работ родителей (законных представителей) и детей. Включают также и </a:t>
            </a:r>
            <a:r>
              <a:rPr lang="ru-RU" b="1" dirty="0" err="1" smtClean="0">
                <a:solidFill>
                  <a:srgbClr val="0000FF"/>
                </a:solidFill>
              </a:rPr>
              <a:t>досуговую</a:t>
            </a:r>
            <a:r>
              <a:rPr lang="ru-RU" b="1" dirty="0" smtClean="0">
                <a:solidFill>
                  <a:srgbClr val="0000FF"/>
                </a:solidFill>
              </a:rPr>
              <a:t> форму - совместные праздники и вечера, семейные спортивные и тематические мероприятия, тематические досуги, знакомство с семейными традициями и другое.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142976" y="1571612"/>
            <a:ext cx="7615237" cy="4525963"/>
          </a:xfrm>
        </p:spPr>
        <p:txBody>
          <a:bodyPr/>
          <a:lstStyle/>
          <a:p>
            <a:pPr algn="ctr">
              <a:buNone/>
            </a:pPr>
            <a:r>
              <a:rPr lang="ru-RU" sz="4000" u="sng" dirty="0" smtClean="0">
                <a:hlinkClick r:id="rId3"/>
              </a:rPr>
              <a:t> https</a:t>
            </a:r>
            <a:r>
              <a:rPr lang="ru-RU" sz="4000" u="sng" dirty="0" smtClean="0">
                <a:hlinkClick r:id="rId3"/>
              </a:rPr>
              <a:t>://ivobr.ru/mouoilinsk/mkdouilinsk/</a:t>
            </a: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- ссылка на сайт МКДОУИЛ детского сада «Улыбка»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000100" y="714356"/>
            <a:ext cx="7729534" cy="564360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/>
              <a:t>    </a:t>
            </a:r>
            <a:r>
              <a:rPr lang="ru-RU" sz="3600" b="1" dirty="0" smtClean="0">
                <a:solidFill>
                  <a:srgbClr val="C00000"/>
                </a:solidFill>
              </a:rPr>
              <a:t>Программа </a:t>
            </a:r>
            <a:r>
              <a:rPr lang="ru-RU" sz="3600" b="1" dirty="0" smtClean="0">
                <a:solidFill>
                  <a:srgbClr val="C00000"/>
                </a:solidFill>
              </a:rPr>
              <a:t>ориентирована на детей дошкольного возраста в возрасте от 1 до 7 лет.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В </a:t>
            </a:r>
            <a:r>
              <a:rPr lang="ru-RU" sz="3600" b="1" dirty="0" smtClean="0">
                <a:solidFill>
                  <a:srgbClr val="C00000"/>
                </a:solidFill>
              </a:rPr>
              <a:t>МКДОУИЛ детском саду  функционирует 6 групп: 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sz="3000" b="1" dirty="0" smtClean="0">
                <a:solidFill>
                  <a:srgbClr val="0000FF"/>
                </a:solidFill>
              </a:rPr>
              <a:t>группа </a:t>
            </a:r>
            <a:r>
              <a:rPr lang="ru-RU" sz="3000" b="1" dirty="0" smtClean="0">
                <a:solidFill>
                  <a:srgbClr val="0000FF"/>
                </a:solidFill>
              </a:rPr>
              <a:t>раннего возраста (для </a:t>
            </a:r>
            <a:r>
              <a:rPr lang="ru-RU" sz="3000" b="1" dirty="0" smtClean="0">
                <a:solidFill>
                  <a:srgbClr val="0000FF"/>
                </a:solidFill>
              </a:rPr>
              <a:t>детей от 2 до    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rgbClr val="0000FF"/>
                </a:solidFill>
              </a:rPr>
              <a:t> </a:t>
            </a:r>
            <a:r>
              <a:rPr lang="ru-RU" sz="3000" b="1" dirty="0" smtClean="0">
                <a:solidFill>
                  <a:srgbClr val="0000FF"/>
                </a:solidFill>
              </a:rPr>
              <a:t>   3 </a:t>
            </a:r>
            <a:r>
              <a:rPr lang="ru-RU" sz="3000" b="1" dirty="0" smtClean="0">
                <a:solidFill>
                  <a:srgbClr val="0000FF"/>
                </a:solidFill>
              </a:rPr>
              <a:t>лет</a:t>
            </a:r>
            <a:r>
              <a:rPr lang="ru-RU" sz="3000" b="1" dirty="0" smtClean="0">
                <a:solidFill>
                  <a:srgbClr val="0000FF"/>
                </a:solidFill>
              </a:rPr>
              <a:t>) </a:t>
            </a:r>
            <a:endParaRPr lang="ru-RU" sz="3000" b="1" dirty="0" smtClean="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sz="3000" b="1" dirty="0" smtClean="0">
                <a:solidFill>
                  <a:srgbClr val="0000FF"/>
                </a:solidFill>
              </a:rPr>
              <a:t>  1 </a:t>
            </a:r>
            <a:r>
              <a:rPr lang="ru-RU" sz="3000" b="1" dirty="0" smtClean="0">
                <a:solidFill>
                  <a:srgbClr val="0000FF"/>
                </a:solidFill>
              </a:rPr>
              <a:t>младшая группа  </a:t>
            </a:r>
            <a:endParaRPr lang="ru-RU" sz="3000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000" b="1" dirty="0" smtClean="0">
                <a:solidFill>
                  <a:srgbClr val="0000FF"/>
                </a:solidFill>
              </a:rPr>
              <a:t>4 </a:t>
            </a:r>
            <a:r>
              <a:rPr lang="ru-RU" sz="3000" b="1" dirty="0" smtClean="0">
                <a:solidFill>
                  <a:srgbClr val="0000FF"/>
                </a:solidFill>
              </a:rPr>
              <a:t>группы дошкольного возраста </a:t>
            </a:r>
            <a:r>
              <a:rPr lang="ru-RU" sz="3000" b="1" dirty="0" smtClean="0">
                <a:solidFill>
                  <a:srgbClr val="0000FF"/>
                </a:solidFill>
              </a:rPr>
              <a:t>   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00FF"/>
                </a:solidFill>
              </a:rPr>
              <a:t> </a:t>
            </a:r>
            <a:r>
              <a:rPr lang="ru-RU" sz="3000" b="1" dirty="0" smtClean="0">
                <a:solidFill>
                  <a:srgbClr val="0000FF"/>
                </a:solidFill>
              </a:rPr>
              <a:t>   (</a:t>
            </a:r>
            <a:r>
              <a:rPr lang="ru-RU" sz="3000" b="1" dirty="0" smtClean="0">
                <a:solidFill>
                  <a:srgbClr val="0000FF"/>
                </a:solidFill>
              </a:rPr>
              <a:t>для </a:t>
            </a:r>
            <a:r>
              <a:rPr lang="ru-RU" sz="3000" b="1" dirty="0" smtClean="0">
                <a:solidFill>
                  <a:srgbClr val="0000FF"/>
                </a:solidFill>
              </a:rPr>
              <a:t>детей </a:t>
            </a:r>
            <a:r>
              <a:rPr lang="ru-RU" sz="3000" b="1" dirty="0" smtClean="0">
                <a:solidFill>
                  <a:srgbClr val="0000FF"/>
                </a:solidFill>
              </a:rPr>
              <a:t>от 3 до 7 лет).</a:t>
            </a:r>
          </a:p>
          <a:p>
            <a:endParaRPr lang="ru-RU" dirty="0"/>
          </a:p>
        </p:txBody>
      </p:sp>
      <p:pic>
        <p:nvPicPr>
          <p:cNvPr id="6" name="Рисунок 5" descr="C:\Users\User\Desktop\i_00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46" y="4143380"/>
            <a:ext cx="2357454" cy="16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ОП ДО позволяет реализовать несколько основополагающих функций дошкольного уровня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600200"/>
            <a:ext cx="7858180" cy="497207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0000FF"/>
                </a:solidFill>
              </a:rPr>
              <a:t>1</a:t>
            </a:r>
            <a:r>
              <a:rPr lang="ru-RU" b="1" dirty="0" smtClean="0">
                <a:solidFill>
                  <a:srgbClr val="0000FF"/>
                </a:solidFill>
              </a:rPr>
              <a:t>) обучение 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</a:t>
            </a:r>
            <a:r>
              <a:rPr lang="ru-RU" b="1" dirty="0" smtClean="0">
                <a:solidFill>
                  <a:srgbClr val="0000FF"/>
                </a:solidFill>
              </a:rPr>
              <a:t>;</a:t>
            </a:r>
          </a:p>
          <a:p>
            <a:pPr algn="just"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2</a:t>
            </a:r>
            <a:r>
              <a:rPr lang="ru-RU" b="1" dirty="0" smtClean="0">
                <a:solidFill>
                  <a:srgbClr val="0000FF"/>
                </a:solidFill>
              </a:rPr>
              <a:t>) создание единого ядра содержания дошкольного образования (далее - ДО),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</a:t>
            </a:r>
            <a:r>
              <a:rPr lang="ru-RU" b="1" dirty="0" smtClean="0">
                <a:solidFill>
                  <a:srgbClr val="0000FF"/>
                </a:solidFill>
              </a:rPr>
              <a:t>;</a:t>
            </a:r>
          </a:p>
          <a:p>
            <a:pPr algn="just"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3</a:t>
            </a:r>
            <a:r>
              <a:rPr lang="ru-RU" b="1" dirty="0" smtClean="0">
                <a:solidFill>
                  <a:srgbClr val="0000FF"/>
                </a:solidFill>
              </a:rPr>
              <a:t>) создание единого образовательного пространства воспитания и обучения 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ДО, вне зависимости от места проживания.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000100" y="1000108"/>
            <a:ext cx="7872410" cy="557216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300" b="1" dirty="0" smtClean="0">
                <a:solidFill>
                  <a:srgbClr val="0000FF"/>
                </a:solidFill>
              </a:rPr>
              <a:t>ОП ДО определяет единые для Российской Федерации базовые объем и содержание дошкольного образования, осваиваемые обучающимися в МКДОУИЛ детский сад «Улыбка», и планируемые результаты освоения ОП ДО. </a:t>
            </a:r>
            <a:endParaRPr lang="ru-RU" sz="3300" b="1" dirty="0" smtClean="0">
              <a:solidFill>
                <a:srgbClr val="0000FF"/>
              </a:solidFill>
            </a:endParaRPr>
          </a:p>
          <a:p>
            <a:pPr algn="just"/>
            <a:endParaRPr lang="ru-RU" sz="3300" b="1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endParaRPr lang="ru-RU" sz="3300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3300" b="1" dirty="0" smtClean="0">
                <a:solidFill>
                  <a:srgbClr val="0000FF"/>
                </a:solidFill>
              </a:rPr>
              <a:t>ОП ДО МКДОУИЛ детского сада «Улыбка» позволит объединить обучение и воспитание в единый процесс на основе традиций и современных практик дошкольного образования, подкрепленных внушительным объемом культурных ценностей.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Целью ОП </a:t>
            </a:r>
            <a:r>
              <a:rPr lang="ru-RU" b="1" u="sng" dirty="0" smtClean="0">
                <a:solidFill>
                  <a:srgbClr val="C00000"/>
                </a:solidFill>
              </a:rPr>
              <a:t>ДО -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9006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является </a:t>
            </a:r>
            <a:r>
              <a:rPr lang="ru-RU" sz="2400" b="1" dirty="0" smtClean="0">
                <a:solidFill>
                  <a:srgbClr val="C00000"/>
                </a:solidFill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00FF"/>
                </a:solidFill>
              </a:rPr>
              <a:t>К </a:t>
            </a:r>
            <a:r>
              <a:rPr lang="ru-RU" sz="2000" b="1" dirty="0" smtClean="0">
                <a:solidFill>
                  <a:srgbClr val="0000FF"/>
                </a:solidFill>
              </a:rPr>
              <a:t>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Цель ОП ДО достигается через решение следующих </a:t>
            </a:r>
            <a:r>
              <a:rPr lang="ru-RU" sz="4000" b="1" u="sng" dirty="0" smtClean="0">
                <a:solidFill>
                  <a:srgbClr val="C00000"/>
                </a:solidFill>
              </a:rPr>
              <a:t>задач</a:t>
            </a:r>
            <a:r>
              <a:rPr lang="ru-RU" sz="4000" b="1" dirty="0" smtClean="0">
                <a:solidFill>
                  <a:srgbClr val="C0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600200"/>
            <a:ext cx="7929618" cy="5043510"/>
          </a:xfrm>
        </p:spPr>
        <p:txBody>
          <a:bodyPr>
            <a:normAutofit fontScale="4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4500" b="1" dirty="0" smtClean="0">
                <a:solidFill>
                  <a:srgbClr val="0000FF"/>
                </a:solidFill>
              </a:rPr>
              <a:t>обеспечение </a:t>
            </a:r>
            <a:r>
              <a:rPr lang="ru-RU" sz="4500" b="1" dirty="0" smtClean="0">
                <a:solidFill>
                  <a:srgbClr val="0000FF"/>
                </a:solidFill>
              </a:rPr>
              <a:t>единых для Российской Федерации содержания ДО и планируемых результатов освоения ОП ДО</a:t>
            </a:r>
            <a:r>
              <a:rPr lang="ru-RU" sz="4500" b="1" dirty="0" smtClean="0">
                <a:solidFill>
                  <a:srgbClr val="0000FF"/>
                </a:solidFill>
              </a:rPr>
              <a:t>;</a:t>
            </a:r>
          </a:p>
          <a:p>
            <a:pPr algn="just">
              <a:buNone/>
            </a:pPr>
            <a:endParaRPr lang="ru-RU" sz="4500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4500" b="1" dirty="0" smtClean="0">
                <a:solidFill>
                  <a:srgbClr val="0000FF"/>
                </a:solidFill>
              </a:rPr>
              <a:t>приобщение </a:t>
            </a:r>
            <a:r>
              <a:rPr lang="ru-RU" sz="4500" b="1" dirty="0" smtClean="0">
                <a:solidFill>
                  <a:srgbClr val="0000FF"/>
                </a:solidFill>
              </a:rPr>
              <a:t>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</a:t>
            </a:r>
            <a:r>
              <a:rPr lang="ru-RU" sz="4500" b="1" dirty="0" smtClean="0">
                <a:solidFill>
                  <a:srgbClr val="0000FF"/>
                </a:solidFill>
              </a:rPr>
              <a:t>ценностей;</a:t>
            </a:r>
          </a:p>
          <a:p>
            <a:pPr algn="just">
              <a:buFont typeface="Wingdings" pitchFamily="2" charset="2"/>
              <a:buChar char="ü"/>
            </a:pPr>
            <a:endParaRPr lang="ru-RU" sz="4500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4500" b="1" dirty="0" smtClean="0">
                <a:solidFill>
                  <a:srgbClr val="0000FF"/>
                </a:solidFill>
              </a:rPr>
              <a:t>построение </a:t>
            </a:r>
            <a:r>
              <a:rPr lang="ru-RU" sz="4500" b="1" dirty="0" smtClean="0">
                <a:solidFill>
                  <a:srgbClr val="0000FF"/>
                </a:solidFill>
              </a:rPr>
              <a:t>(структурирование) содержания образовательной деятельности на основе учета возрастных и индивидуальных особенностей развития</a:t>
            </a:r>
            <a:r>
              <a:rPr lang="ru-RU" sz="4500" b="1" dirty="0" smtClean="0">
                <a:solidFill>
                  <a:srgbClr val="0000FF"/>
                </a:solidFill>
              </a:rPr>
              <a:t>;</a:t>
            </a:r>
          </a:p>
          <a:p>
            <a:pPr algn="just">
              <a:buNone/>
            </a:pPr>
            <a:endParaRPr lang="ru-RU" sz="4500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4500" b="1" dirty="0" smtClean="0">
                <a:solidFill>
                  <a:srgbClr val="0000FF"/>
                </a:solidFill>
              </a:rPr>
              <a:t>создание </a:t>
            </a:r>
            <a:r>
              <a:rPr lang="ru-RU" sz="4500" b="1" dirty="0" smtClean="0">
                <a:solidFill>
                  <a:srgbClr val="0000FF"/>
                </a:solidFill>
              </a:rPr>
              <a:t>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  <a:endParaRPr lang="ru-RU" sz="45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600200"/>
            <a:ext cx="7929618" cy="4972072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 охрана </a:t>
            </a:r>
            <a:r>
              <a:rPr lang="ru-RU" b="1" dirty="0" smtClean="0">
                <a:solidFill>
                  <a:srgbClr val="0000FF"/>
                </a:solidFill>
              </a:rPr>
              <a:t>и укрепление физического и психического здоровья детей, в том числе их эмоционального благополучия</a:t>
            </a:r>
            <a:r>
              <a:rPr lang="ru-RU" b="1" dirty="0" smtClean="0">
                <a:solidFill>
                  <a:srgbClr val="0000FF"/>
                </a:solidFill>
              </a:rPr>
              <a:t>;</a:t>
            </a:r>
          </a:p>
          <a:p>
            <a:pPr algn="just"/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обеспечение </a:t>
            </a:r>
            <a:r>
              <a:rPr lang="ru-RU" b="1" dirty="0" smtClean="0">
                <a:solidFill>
                  <a:srgbClr val="0000FF"/>
                </a:solidFill>
              </a:rPr>
              <a:t>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</a:t>
            </a:r>
            <a:r>
              <a:rPr lang="ru-RU" b="1" dirty="0" smtClean="0">
                <a:solidFill>
                  <a:srgbClr val="0000FF"/>
                </a:solidFill>
              </a:rPr>
              <a:t>;</a:t>
            </a:r>
          </a:p>
          <a:p>
            <a:pPr algn="just"/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 обеспечение </a:t>
            </a:r>
            <a:r>
              <a:rPr lang="ru-RU" b="1" dirty="0" smtClean="0">
                <a:solidFill>
                  <a:srgbClr val="0000FF"/>
                </a:solidFill>
              </a:rPr>
              <a:t>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</a:t>
            </a:r>
            <a:r>
              <a:rPr lang="ru-RU" b="1" dirty="0" smtClean="0">
                <a:solidFill>
                  <a:srgbClr val="0000FF"/>
                </a:solidFill>
              </a:rPr>
              <a:t>;</a:t>
            </a:r>
          </a:p>
          <a:p>
            <a:pPr algn="just"/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FF"/>
                </a:solidFill>
              </a:rPr>
              <a:t>достижение </a:t>
            </a:r>
            <a:r>
              <a:rPr lang="ru-RU" b="1" dirty="0" smtClean="0">
                <a:solidFill>
                  <a:srgbClr val="0000FF"/>
                </a:solidFill>
              </a:rPr>
              <a:t>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endParaRPr lang="ru-RU" dirty="0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Цель ОП ДО достигается через решение следующих </a:t>
            </a:r>
            <a:r>
              <a:rPr lang="ru-RU" sz="4000" b="1" u="sng" dirty="0" smtClean="0">
                <a:solidFill>
                  <a:srgbClr val="C00000"/>
                </a:solidFill>
              </a:rPr>
              <a:t>задач</a:t>
            </a:r>
            <a:r>
              <a:rPr lang="ru-RU" sz="4000" b="1" dirty="0" smtClean="0">
                <a:solidFill>
                  <a:srgbClr val="C0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Принципы ОП ДО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857232"/>
            <a:ext cx="7929618" cy="571504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1</a:t>
            </a:r>
            <a:r>
              <a:rPr lang="ru-RU" b="1" dirty="0" smtClean="0">
                <a:solidFill>
                  <a:srgbClr val="0000FF"/>
                </a:solidFill>
              </a:rPr>
              <a:t>) полноценное проживание ребенком всех этапов детства (раннего и дошкольного возрастов), обогащение (амплификация) детского развития;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    2</a:t>
            </a:r>
            <a:r>
              <a:rPr lang="ru-RU" b="1" dirty="0" smtClean="0">
                <a:solidFill>
                  <a:srgbClr val="0000FF"/>
                </a:solidFill>
              </a:rPr>
              <a:t>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</a:t>
            </a:r>
            <a:r>
              <a:rPr lang="ru-RU" b="1" dirty="0" smtClean="0">
                <a:solidFill>
                  <a:srgbClr val="0000FF"/>
                </a:solidFill>
              </a:rPr>
              <a:t>;</a:t>
            </a:r>
          </a:p>
          <a:p>
            <a:pPr algn="just"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 3</a:t>
            </a:r>
            <a:r>
              <a:rPr lang="ru-RU" b="1" dirty="0" smtClean="0">
                <a:solidFill>
                  <a:srgbClr val="0000FF"/>
                </a:solidFill>
              </a:rPr>
              <a:t>) содействие и сотрудничество детей и родителей (законных представителей), совершеннолетних членов семьи, принимающих участие в воспитании детей раннего и дошкольного возрастов, а также педагогических работников </a:t>
            </a:r>
            <a:r>
              <a:rPr lang="ru-RU" b="1" dirty="0" smtClean="0">
                <a:solidFill>
                  <a:srgbClr val="0000FF"/>
                </a:solidFill>
              </a:rPr>
              <a:t>(</a:t>
            </a:r>
            <a:r>
              <a:rPr lang="ru-RU" b="1" dirty="0" smtClean="0">
                <a:solidFill>
                  <a:srgbClr val="0000FF"/>
                </a:solidFill>
              </a:rPr>
              <a:t>далее вместе - взрослые);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 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 4</a:t>
            </a:r>
            <a:r>
              <a:rPr lang="ru-RU" b="1" dirty="0" smtClean="0">
                <a:solidFill>
                  <a:srgbClr val="0000FF"/>
                </a:solidFill>
              </a:rPr>
              <a:t>) признание ребенка полноценным участником (субъектом) образовательных отношений</a:t>
            </a:r>
            <a:r>
              <a:rPr lang="ru-RU" b="1" dirty="0" smtClean="0">
                <a:solidFill>
                  <a:srgbClr val="0000FF"/>
                </a:solidFill>
              </a:rPr>
              <a:t>;</a:t>
            </a:r>
          </a:p>
          <a:p>
            <a:pPr algn="just"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 5</a:t>
            </a:r>
            <a:r>
              <a:rPr lang="ru-RU" b="1" dirty="0" smtClean="0">
                <a:solidFill>
                  <a:srgbClr val="0000FF"/>
                </a:solidFill>
              </a:rPr>
              <a:t>) поддержка инициативы детей в различных видах деятельности;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1928</Words>
  <Application>Microsoft Office PowerPoint</Application>
  <PresentationFormat>Экран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МУНИЦИПАЛЬНОГО  КАЗЕННОГО  ДОШКОЛЬНОГО  ОБРАЗОВАТЕЛЬНОГО УЧРЕЖДЕНИЯ  ИЛЬИНСКОГО  ДЕТСКОГО  САДА «УЛЫБКА»</vt:lpstr>
      <vt:lpstr>Образовательная программа дошкольного образования  (далее - ОП ДО) Муниципального казенного дошкольного образовательного учреждения Ильинского детского сада «Улыбка»  ( далее - МКДОУИЛ детский сад «Улыбка») разработана в соответствии с федеральным  государственным  образовательным  стандартом   дошкольного образования, утвержденным приказом Министерства образования и науки РФ от 17 октября 2013 г. №1155 ( далее - ФГОС ДО),      и  Федеральной образовательной программой  дошкольного образования, утвержденной  Минпросвещением России № 1028 от 25.11.2022г.  ( далее - ФОП ДО).  </vt:lpstr>
      <vt:lpstr>Слайд 3</vt:lpstr>
      <vt:lpstr>ОП ДО позволяет реализовать несколько основополагающих функций дошкольного уровня образования: </vt:lpstr>
      <vt:lpstr>Слайд 5</vt:lpstr>
      <vt:lpstr>Целью ОП ДО - </vt:lpstr>
      <vt:lpstr>Цель ОП ДО достигается через решение следующих задач: </vt:lpstr>
      <vt:lpstr>Цель ОП ДО достигается через решение следующих задач: </vt:lpstr>
      <vt:lpstr>Принципы ОП ДО </vt:lpstr>
      <vt:lpstr>Принципы ОП ДО </vt:lpstr>
      <vt:lpstr>В ОП ДО содержатся</vt:lpstr>
      <vt:lpstr>В целевом разделе ОП ДО представлены:</vt:lpstr>
      <vt:lpstr>Содержательный раздел ОП ДО включает:  </vt:lpstr>
      <vt:lpstr>Организационный раздел ОП ДО включает:  </vt:lpstr>
      <vt:lpstr>Парциальные программы: </vt:lpstr>
      <vt:lpstr>Парциальные программы</vt:lpstr>
      <vt:lpstr>Парциальные программы</vt:lpstr>
      <vt:lpstr>Характеристика взаимодействия педагогического коллектива с семьями воспитанников. </vt:lpstr>
      <vt:lpstr>Достижение этих целей должно осуществляться через решение основных задач: </vt:lpstr>
      <vt:lpstr>Направления деятельности педагога реализуются в разных формах (групповых и (или) индивидуальных) посредством различных методов, приемов и способов взаимодействия с родителями (законными представителями):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77</cp:revision>
  <dcterms:created xsi:type="dcterms:W3CDTF">2021-03-24T08:35:46Z</dcterms:created>
  <dcterms:modified xsi:type="dcterms:W3CDTF">2023-10-03T13:39:15Z</dcterms:modified>
</cp:coreProperties>
</file>