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8" r:id="rId3"/>
    <p:sldId id="263" r:id="rId4"/>
    <p:sldId id="267" r:id="rId5"/>
    <p:sldId id="268" r:id="rId6"/>
    <p:sldId id="289" r:id="rId7"/>
    <p:sldId id="269" r:id="rId8"/>
    <p:sldId id="270" r:id="rId9"/>
    <p:sldId id="271" r:id="rId10"/>
    <p:sldId id="272" r:id="rId11"/>
    <p:sldId id="258" r:id="rId12"/>
    <p:sldId id="273" r:id="rId13"/>
    <p:sldId id="275" r:id="rId14"/>
    <p:sldId id="283" r:id="rId15"/>
    <p:sldId id="274" r:id="rId16"/>
    <p:sldId id="28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C1F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blinds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8" name="Picture 8" descr="https://ds04.infourok.ru/uploads/ex/0e03/0011388a-77d10e7c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000" y="54005"/>
            <a:ext cx="9001000" cy="6803995"/>
          </a:xfrm>
          <a:prstGeom prst="rect">
            <a:avLst/>
          </a:prstGeom>
          <a:noFill/>
        </p:spPr>
      </p:pic>
      <p:sp>
        <p:nvSpPr>
          <p:cNvPr id="30730" name="AutoShape 10" descr="https://img-fotki.yandex.ru/get/6830/156241142.236/0_13b768_793fee19_ori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2" name="AutoShape 12" descr="https://img-fotki.yandex.ru/get/6830/156241142.236/0_13b768_793fee19_ori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33" name="Picture 13" descr="C:\Users\Букины\Desktop\0_68dbc_d98a4ebc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275856" y="544522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  <a:t>Учитель- логопед Букина Е.Ю</a:t>
            </a:r>
          </a:p>
          <a:p>
            <a:pPr algn="ctr"/>
            <a:r>
              <a:rPr lang="ru-RU" b="1" smtClean="0">
                <a:solidFill>
                  <a:srgbClr val="0070C0"/>
                </a:solidFill>
                <a:latin typeface="Monotype Corsiva" pitchFamily="66" charset="0"/>
              </a:rPr>
              <a:t>2022г</a:t>
            </a:r>
            <a:endParaRPr lang="ru-RU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052736"/>
            <a:ext cx="6768752" cy="3816424"/>
          </a:xfrm>
        </p:spPr>
        <p:txBody>
          <a:bodyPr>
            <a:noAutofit/>
          </a:bodyPr>
          <a:lstStyle/>
          <a:p>
            <a:pPr lvl="0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  <a:ea typeface="Calibri" pitchFamily="34" charset="0"/>
                <a:cs typeface="Aparajita"/>
              </a:rPr>
              <a:t>Обобщение опыта работы по теме: «ИСПОЛЬЗОВАНИЕ </a:t>
            </a:r>
            <a:r>
              <a:rPr lang="ru-RU" sz="2400" b="1" dirty="0">
                <a:solidFill>
                  <a:srgbClr val="0070C0"/>
                </a:solidFill>
                <a:latin typeface="Monotype Corsiva" pitchFamily="66" charset="0"/>
                <a:ea typeface="Calibri" pitchFamily="34" charset="0"/>
                <a:cs typeface="Aparajita"/>
              </a:rPr>
              <a:t>ЗДОРОВЬЕСБЕРЕГАЮЩИХ ТЕХНОЛОГИЙ  </a:t>
            </a:r>
          </a:p>
          <a:p>
            <a:pPr lvl="0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70C0"/>
                </a:solidFill>
                <a:latin typeface="Monotype Corsiva" pitchFamily="66" charset="0"/>
                <a:ea typeface="Calibri" pitchFamily="34" charset="0"/>
                <a:cs typeface="Aparajita"/>
              </a:rPr>
              <a:t>В   КОРРЕКЦИОННО-РАЗВИВАЮЩЕЙ   РАБОТЕ</a:t>
            </a:r>
          </a:p>
          <a:p>
            <a:pPr lvl="0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  <a:ea typeface="Calibri" pitchFamily="34" charset="0"/>
                <a:cs typeface="Aparajita"/>
              </a:rPr>
              <a:t>УЧИТЕЛЯ-ЛОГОПЕДА</a:t>
            </a:r>
            <a:endParaRPr lang="ru-RU" sz="2400" b="1" dirty="0">
              <a:solidFill>
                <a:srgbClr val="0070C0"/>
              </a:solidFill>
              <a:latin typeface="Monotype Corsiva" pitchFamily="66" charset="0"/>
              <a:ea typeface="Calibri" pitchFamily="34" charset="0"/>
              <a:cs typeface="Aparajita"/>
            </a:endParaRPr>
          </a:p>
          <a:p>
            <a:pPr lvl="0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70C0"/>
                </a:solidFill>
                <a:latin typeface="Monotype Corsiva" pitchFamily="66" charset="0"/>
                <a:ea typeface="Calibri" pitchFamily="34" charset="0"/>
                <a:cs typeface="Aparajita"/>
              </a:rPr>
              <a:t>С   ДЕТЬМИ   ДОШКОЛЬНОГО </a:t>
            </a:r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  <a:ea typeface="Calibri" pitchFamily="34" charset="0"/>
                <a:cs typeface="Aparajita"/>
              </a:rPr>
              <a:t>ВОЗРАСТА»</a:t>
            </a:r>
            <a:endParaRPr lang="ru-RU" sz="2400" b="1" dirty="0">
              <a:solidFill>
                <a:srgbClr val="0070C0"/>
              </a:solidFill>
              <a:latin typeface="Monotype Corsiva" pitchFamily="66" charset="0"/>
              <a:ea typeface="Calibri" pitchFamily="34" charset="0"/>
              <a:cs typeface="Aparajita"/>
            </a:endParaRPr>
          </a:p>
          <a:p>
            <a:pPr>
              <a:lnSpc>
                <a:spcPct val="170000"/>
              </a:lnSpc>
            </a:pP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548680"/>
            <a:ext cx="5328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  <a:t>МБДОУИЛ детский сад «Улыбка»</a:t>
            </a:r>
            <a:endParaRPr lang="ru-RU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6446867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s://fs00.infourok.ru/images/doc/239/183808/1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143"/>
            <a:ext cx="9144000" cy="6834857"/>
          </a:xfrm>
          <a:prstGeom prst="rect">
            <a:avLst/>
          </a:prstGeom>
          <a:noFill/>
        </p:spPr>
      </p:pic>
      <p:sp>
        <p:nvSpPr>
          <p:cNvPr id="5" name="Прямоугольник 8"/>
          <p:cNvSpPr>
            <a:spLocks noChangeArrowheads="1"/>
          </p:cNvSpPr>
          <p:nvPr/>
        </p:nvSpPr>
        <p:spPr bwMode="auto">
          <a:xfrm>
            <a:off x="179512" y="188640"/>
            <a:ext cx="468064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otype Corsiva" pitchFamily="66" charset="0"/>
              </a:rPr>
              <a:t>Артикуляционная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onotype Corsiva" pitchFamily="66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otype Corsiva" pitchFamily="66" charset="0"/>
              </a:rPr>
              <a:t>гимнастика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onotype Corsiva" pitchFamily="66" charset="0"/>
            </a:endParaRPr>
          </a:p>
        </p:txBody>
      </p:sp>
      <p:sp>
        <p:nvSpPr>
          <p:cNvPr id="11" name="Облако 10"/>
          <p:cNvSpPr/>
          <p:nvPr/>
        </p:nvSpPr>
        <p:spPr>
          <a:xfrm>
            <a:off x="323528" y="1268760"/>
            <a:ext cx="4104456" cy="2952328"/>
          </a:xfrm>
          <a:prstGeom prst="cloud">
            <a:avLst/>
          </a:prstGeom>
          <a:gradFill>
            <a:gsLst>
              <a:gs pos="0">
                <a:srgbClr val="7BC1F1">
                  <a:alpha val="61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rect">
              <a:fillToRect l="100000" t="100000"/>
            </a:path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1600" b="1" dirty="0" smtClean="0">
                <a:solidFill>
                  <a:srgbClr val="0070C0"/>
                </a:solidFill>
                <a:latin typeface="Constantia" pitchFamily="18" charset="0"/>
              </a:rPr>
              <a:t>Упражнения артикуляционной гимнастики развивают гибкость и подвижность артикуляционного аппарата, необходимую для коррекции звукопроизношения.</a:t>
            </a:r>
            <a:endParaRPr lang="ru-RU" sz="1600" b="1" dirty="0">
              <a:solidFill>
                <a:srgbClr val="0070C0"/>
              </a:solidFill>
              <a:latin typeface="Constantia" pitchFamily="18" charset="0"/>
            </a:endParaRPr>
          </a:p>
        </p:txBody>
      </p:sp>
      <p:pic>
        <p:nvPicPr>
          <p:cNvPr id="2050" name="Picture 2" descr="C:\Users\Букины\Desktop\фото работа 2018г-19г\SDC13663.JPG"/>
          <p:cNvPicPr>
            <a:picLocks noChangeAspect="1" noChangeArrowheads="1"/>
          </p:cNvPicPr>
          <p:nvPr/>
        </p:nvPicPr>
        <p:blipFill>
          <a:blip r:embed="rId3" cstate="print"/>
          <a:srcRect l="9944" t="5682"/>
          <a:stretch>
            <a:fillRect/>
          </a:stretch>
        </p:blipFill>
        <p:spPr bwMode="auto">
          <a:xfrm>
            <a:off x="4139952" y="3284984"/>
            <a:ext cx="4104456" cy="3019974"/>
          </a:xfrm>
          <a:prstGeom prst="cloud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1060630141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700" name="Picture 4" descr="https://fs00.infourok.ru/images/doc/239/183808/1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1149" y="-30863"/>
            <a:ext cx="9185149" cy="6888863"/>
          </a:xfrm>
          <a:prstGeom prst="rect">
            <a:avLst/>
          </a:prstGeom>
          <a:noFill/>
        </p:spPr>
      </p:pic>
      <p:sp>
        <p:nvSpPr>
          <p:cNvPr id="5" name="Облако 4"/>
          <p:cNvSpPr/>
          <p:nvPr/>
        </p:nvSpPr>
        <p:spPr>
          <a:xfrm>
            <a:off x="251520" y="1268760"/>
            <a:ext cx="4176464" cy="2808312"/>
          </a:xfrm>
          <a:prstGeom prst="cloud">
            <a:avLst/>
          </a:prstGeom>
          <a:gradFill>
            <a:gsLst>
              <a:gs pos="0">
                <a:srgbClr val="7BC1F1">
                  <a:alpha val="61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rect">
              <a:fillToRect l="100000" t="100000"/>
            </a:path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1600" b="1" dirty="0" smtClean="0">
                <a:solidFill>
                  <a:srgbClr val="0070C0"/>
                </a:solidFill>
                <a:latin typeface="Constantia" pitchFamily="18" charset="0"/>
              </a:rPr>
              <a:t>Дыхательные упражнения развивают продолжительный, равномерный выдох, формируют сильную воздушную струю, тренируют ситуативную фразовую речь. </a:t>
            </a:r>
            <a:endParaRPr lang="ru-RU" sz="1600" b="1" dirty="0">
              <a:solidFill>
                <a:srgbClr val="0070C0"/>
              </a:solidFill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404664"/>
            <a:ext cx="43332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</a:rPr>
              <a:t>Дыхательная гимнастика</a:t>
            </a:r>
            <a:endParaRPr lang="ru-RU" sz="32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3074" name="Picture 2" descr="C:\Users\Букины\Desktop\фото работа 2018г-19г\SDC13674.JPG"/>
          <p:cNvPicPr>
            <a:picLocks noChangeAspect="1" noChangeArrowheads="1"/>
          </p:cNvPicPr>
          <p:nvPr/>
        </p:nvPicPr>
        <p:blipFill>
          <a:blip r:embed="rId3" cstate="print"/>
          <a:srcRect l="8333"/>
          <a:stretch>
            <a:fillRect/>
          </a:stretch>
        </p:blipFill>
        <p:spPr bwMode="auto">
          <a:xfrm>
            <a:off x="4355976" y="3284984"/>
            <a:ext cx="4032448" cy="2991526"/>
          </a:xfrm>
          <a:prstGeom prst="cloud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1933824700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s://fs00.infourok.ru/images/doc/239/183808/1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1149" y="-30863"/>
            <a:ext cx="9185149" cy="6888863"/>
          </a:xfrm>
          <a:prstGeom prst="rect">
            <a:avLst/>
          </a:prstGeom>
          <a:noFill/>
        </p:spPr>
      </p:pic>
      <p:sp>
        <p:nvSpPr>
          <p:cNvPr id="6" name="Прямоугольник 2"/>
          <p:cNvSpPr>
            <a:spLocks noChangeArrowheads="1"/>
          </p:cNvSpPr>
          <p:nvPr/>
        </p:nvSpPr>
        <p:spPr bwMode="auto">
          <a:xfrm>
            <a:off x="683568" y="188640"/>
            <a:ext cx="31683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otype Corsiva" pitchFamily="66" charset="0"/>
              </a:rPr>
              <a:t>Физминутки</a:t>
            </a:r>
            <a:endParaRPr kumimoji="0" lang="ru-RU" sz="3600" b="1" i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onotype Corsiva" pitchFamily="66" charset="0"/>
            </a:endParaRPr>
          </a:p>
        </p:txBody>
      </p:sp>
      <p:sp>
        <p:nvSpPr>
          <p:cNvPr id="10" name="Облако 9"/>
          <p:cNvSpPr/>
          <p:nvPr/>
        </p:nvSpPr>
        <p:spPr>
          <a:xfrm>
            <a:off x="179512" y="836712"/>
            <a:ext cx="4608512" cy="3096344"/>
          </a:xfrm>
          <a:prstGeom prst="cloud">
            <a:avLst/>
          </a:prstGeom>
          <a:gradFill>
            <a:gsLst>
              <a:gs pos="0">
                <a:srgbClr val="7BC1F1">
                  <a:alpha val="61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rect">
              <a:fillToRect l="100000" t="100000"/>
            </a:path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lvl="0">
              <a:defRPr/>
            </a:pPr>
            <a:r>
              <a:rPr lang="ru-RU" sz="1600" b="1" kern="0" dirty="0" smtClean="0">
                <a:solidFill>
                  <a:srgbClr val="0070C0"/>
                </a:solidFill>
                <a:latin typeface="Constantia" pitchFamily="18" charset="0"/>
              </a:rPr>
              <a:t>Использование </a:t>
            </a:r>
            <a:r>
              <a:rPr lang="ru-RU" sz="1600" b="1" kern="0" dirty="0" err="1" smtClean="0">
                <a:solidFill>
                  <a:srgbClr val="0070C0"/>
                </a:solidFill>
                <a:latin typeface="Constantia" pitchFamily="18" charset="0"/>
              </a:rPr>
              <a:t>физминуток</a:t>
            </a:r>
            <a:r>
              <a:rPr lang="ru-RU" sz="1600" b="1" kern="0" dirty="0" smtClean="0">
                <a:solidFill>
                  <a:srgbClr val="0070C0"/>
                </a:solidFill>
                <a:latin typeface="Constantia" pitchFamily="18" charset="0"/>
              </a:rPr>
              <a:t> направлено на нормализацию мышечного тонуса, исправление неправильных поз, запоминание серии двигательных актов, воспитание быстроты реакции на словесные инструкции. </a:t>
            </a:r>
          </a:p>
        </p:txBody>
      </p:sp>
      <p:sp>
        <p:nvSpPr>
          <p:cNvPr id="5" name="Прямоугольник 2"/>
          <p:cNvSpPr>
            <a:spLocks noChangeArrowheads="1"/>
          </p:cNvSpPr>
          <p:nvPr/>
        </p:nvSpPr>
        <p:spPr bwMode="auto">
          <a:xfrm>
            <a:off x="5220072" y="2708920"/>
            <a:ext cx="31683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i="1" kern="0" dirty="0" err="1" smtClean="0">
                <a:solidFill>
                  <a:srgbClr val="0070C0"/>
                </a:solidFill>
                <a:latin typeface="Monotype Corsiva" pitchFamily="66" charset="0"/>
              </a:rPr>
              <a:t>Пескотерапия</a:t>
            </a:r>
            <a:endParaRPr kumimoji="0" lang="ru-RU" sz="3600" b="1" i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onotype Corsiva" pitchFamily="66" charset="0"/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5508104" y="3429000"/>
            <a:ext cx="3456384" cy="2376264"/>
          </a:xfrm>
          <a:prstGeom prst="cloud">
            <a:avLst/>
          </a:prstGeom>
          <a:gradFill>
            <a:gsLst>
              <a:gs pos="0">
                <a:srgbClr val="7BC1F1">
                  <a:alpha val="61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rect">
              <a:fillToRect l="100000" t="100000"/>
            </a:path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r>
              <a:rPr lang="ru-RU" sz="1400" b="1" dirty="0" err="1" smtClean="0">
                <a:solidFill>
                  <a:srgbClr val="0070C0"/>
                </a:solidFill>
                <a:latin typeface="Constantia" pitchFamily="18" charset="0"/>
              </a:rPr>
              <a:t>Пескотерапия</a:t>
            </a:r>
            <a:r>
              <a:rPr lang="ru-RU" sz="1400" b="1" dirty="0" smtClean="0">
                <a:solidFill>
                  <a:srgbClr val="0070C0"/>
                </a:solidFill>
                <a:latin typeface="Constantia" pitchFamily="18" charset="0"/>
              </a:rPr>
              <a:t> (</a:t>
            </a:r>
            <a:r>
              <a:rPr lang="ru-RU" sz="1400" b="1" dirty="0" err="1" smtClean="0">
                <a:solidFill>
                  <a:srgbClr val="0070C0"/>
                </a:solidFill>
                <a:latin typeface="Constantia" pitchFamily="18" charset="0"/>
              </a:rPr>
              <a:t>sand-play</a:t>
            </a:r>
            <a:r>
              <a:rPr lang="ru-RU" sz="1400" b="1" dirty="0" smtClean="0">
                <a:solidFill>
                  <a:srgbClr val="0070C0"/>
                </a:solidFill>
                <a:latin typeface="Constantia" pitchFamily="18" charset="0"/>
              </a:rPr>
              <a:t>) — игра с песком как способ развития ребенка.</a:t>
            </a:r>
            <a:endParaRPr lang="ru-RU" sz="1400" b="1" dirty="0">
              <a:solidFill>
                <a:srgbClr val="0070C0"/>
              </a:solidFill>
              <a:latin typeface="Constantia" pitchFamily="18" charset="0"/>
            </a:endParaRPr>
          </a:p>
        </p:txBody>
      </p:sp>
      <p:pic>
        <p:nvPicPr>
          <p:cNvPr id="8" name="Рисунок 7" descr="IMG_20171225_105622.jpg"/>
          <p:cNvPicPr>
            <a:picLocks noChangeAspect="1"/>
          </p:cNvPicPr>
          <p:nvPr/>
        </p:nvPicPr>
        <p:blipFill>
          <a:blip r:embed="rId3" cstate="print"/>
          <a:srcRect t="33200" r="-399"/>
          <a:stretch>
            <a:fillRect/>
          </a:stretch>
        </p:blipFill>
        <p:spPr>
          <a:xfrm>
            <a:off x="1907704" y="4149080"/>
            <a:ext cx="2647755" cy="2348880"/>
          </a:xfrm>
          <a:prstGeom prst="cloud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060630141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s://fs00.infourok.ru/images/doc/239/183808/1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1149" y="-30863"/>
            <a:ext cx="9185149" cy="6888863"/>
          </a:xfrm>
          <a:prstGeom prst="rect">
            <a:avLst/>
          </a:prstGeom>
          <a:noFill/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" y="188641"/>
            <a:ext cx="644420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otype Corsiva" pitchFamily="66" charset="0"/>
                <a:cs typeface="Times New Roman" pitchFamily="18" charset="0"/>
              </a:rPr>
              <a:t>Массаж кистей рук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otype Corsiva" pitchFamily="66" charset="0"/>
                <a:cs typeface="Times New Roman" pitchFamily="18" charset="0"/>
              </a:rPr>
              <a:t>с помощью шарика Су-</a:t>
            </a:r>
            <a:r>
              <a:rPr kumimoji="0" lang="ru-RU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otype Corsiva" pitchFamily="66" charset="0"/>
                <a:cs typeface="Times New Roman" pitchFamily="18" charset="0"/>
              </a:rPr>
              <a:t>Джок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onotype Corsiva" pitchFamily="66" charset="0"/>
            </a:endParaRPr>
          </a:p>
        </p:txBody>
      </p:sp>
      <p:sp>
        <p:nvSpPr>
          <p:cNvPr id="11" name="Облако 10"/>
          <p:cNvSpPr/>
          <p:nvPr/>
        </p:nvSpPr>
        <p:spPr>
          <a:xfrm>
            <a:off x="323528" y="1340768"/>
            <a:ext cx="4392488" cy="3096344"/>
          </a:xfrm>
          <a:prstGeom prst="cloud">
            <a:avLst/>
          </a:prstGeom>
          <a:gradFill>
            <a:gsLst>
              <a:gs pos="0">
                <a:srgbClr val="7BC1F1">
                  <a:alpha val="61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rect">
              <a:fillToRect l="100000" t="100000"/>
            </a:path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lvl="0">
              <a:defRPr/>
            </a:pPr>
            <a:r>
              <a:rPr lang="ru-RU" sz="1600" b="1" kern="0" dirty="0" smtClean="0">
                <a:solidFill>
                  <a:srgbClr val="0070C0"/>
                </a:solidFill>
              </a:rPr>
              <a:t>Су </a:t>
            </a:r>
            <a:r>
              <a:rPr lang="ru-RU" sz="1600" b="1" kern="0" dirty="0" err="1" smtClean="0">
                <a:solidFill>
                  <a:srgbClr val="0070C0"/>
                </a:solidFill>
              </a:rPr>
              <a:t>Джок</a:t>
            </a:r>
            <a:r>
              <a:rPr lang="ru-RU" sz="1600" b="1" kern="0" dirty="0" smtClean="0">
                <a:solidFill>
                  <a:srgbClr val="0070C0"/>
                </a:solidFill>
              </a:rPr>
              <a:t> терапия - это стимуляция высокоактивных точек соответствия всем органам и системам, расположенных на пальцах рук и стопах при помощи различных приспособлений (шарики, массажные мячики, грецкие орехи, колючие валики).</a:t>
            </a:r>
            <a:endParaRPr lang="ru-RU" sz="1600" b="1" kern="0" dirty="0">
              <a:solidFill>
                <a:srgbClr val="0070C0"/>
              </a:solidFill>
            </a:endParaRPr>
          </a:p>
        </p:txBody>
      </p:sp>
      <p:pic>
        <p:nvPicPr>
          <p:cNvPr id="12" name="Рисунок 11" descr="SDC136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3140968"/>
            <a:ext cx="4283968" cy="3212976"/>
          </a:xfrm>
          <a:prstGeom prst="cloud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060630141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s://fs00.infourok.ru/images/doc/239/183808/1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619"/>
            <a:ext cx="9144000" cy="6858001"/>
          </a:xfrm>
          <a:prstGeom prst="rect">
            <a:avLst/>
          </a:prstGeom>
          <a:noFill/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252536" y="260648"/>
            <a:ext cx="6336704" cy="102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152352" bIns="38088" anchor="ctr">
            <a:spAutoFit/>
          </a:bodyPr>
          <a:lstStyle/>
          <a:p>
            <a:pPr algn="ctr"/>
            <a:r>
              <a:rPr lang="ru-RU" sz="3600" b="1" i="1" dirty="0">
                <a:solidFill>
                  <a:srgbClr val="0070C0"/>
                </a:solidFill>
                <a:latin typeface="Monotype Corsiva" pitchFamily="66" charset="0"/>
                <a:cs typeface="Arial" pitchFamily="34" charset="0"/>
              </a:rPr>
              <a:t>Логопедическая ритмика</a:t>
            </a:r>
          </a:p>
          <a:p>
            <a:pPr eaLnBrk="0" hangingPunct="0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539552" y="1124744"/>
            <a:ext cx="4104456" cy="2736304"/>
          </a:xfrm>
          <a:prstGeom prst="cloud">
            <a:avLst/>
          </a:prstGeom>
          <a:gradFill>
            <a:gsLst>
              <a:gs pos="0">
                <a:srgbClr val="7BC1F1">
                  <a:alpha val="61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rect">
              <a:fillToRect l="100000" t="100000"/>
            </a:path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just"/>
            <a:r>
              <a:rPr lang="ru-RU" sz="1600" b="1" dirty="0" smtClean="0">
                <a:solidFill>
                  <a:srgbClr val="0070C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 это метод преодоления речевых нарушений путем развития двигательной сферы в сочетании со словом и музыкой. </a:t>
            </a:r>
            <a:endParaRPr lang="ru-RU" sz="1600" b="1" dirty="0">
              <a:solidFill>
                <a:srgbClr val="0070C0"/>
              </a:solidFill>
              <a:latin typeface="Constantia" pitchFamily="18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4354960" y="2780928"/>
            <a:ext cx="4789040" cy="102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152352" bIns="38088" anchor="ctr">
            <a:spAutoFit/>
          </a:bodyPr>
          <a:lstStyle/>
          <a:p>
            <a:pPr algn="ctr"/>
            <a:r>
              <a:rPr lang="ru-RU" sz="3600" b="1" i="1" dirty="0" err="1" smtClean="0">
                <a:solidFill>
                  <a:srgbClr val="0070C0"/>
                </a:solidFill>
                <a:latin typeface="Monotype Corsiva" pitchFamily="66" charset="0"/>
                <a:cs typeface="Arial" pitchFamily="34" charset="0"/>
              </a:rPr>
              <a:t>Биоэнергопластика</a:t>
            </a:r>
            <a:endParaRPr lang="ru-RU" sz="3600" b="1" i="1" dirty="0" smtClean="0">
              <a:solidFill>
                <a:srgbClr val="0070C0"/>
              </a:solidFill>
              <a:latin typeface="Monotype Corsiva" pitchFamily="66" charset="0"/>
              <a:cs typeface="Arial" pitchFamily="34" charset="0"/>
            </a:endParaRPr>
          </a:p>
          <a:p>
            <a:pPr eaLnBrk="0" hangingPunct="0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Облако 11"/>
          <p:cNvSpPr/>
          <p:nvPr/>
        </p:nvSpPr>
        <p:spPr>
          <a:xfrm>
            <a:off x="4067944" y="3573016"/>
            <a:ext cx="4896544" cy="3284984"/>
          </a:xfrm>
          <a:prstGeom prst="cloud">
            <a:avLst/>
          </a:prstGeom>
          <a:gradFill>
            <a:gsLst>
              <a:gs pos="0">
                <a:srgbClr val="7BC1F1">
                  <a:alpha val="61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rect">
              <a:fillToRect l="100000" t="100000"/>
            </a:path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just"/>
            <a:r>
              <a:rPr lang="ru-RU" sz="1600" b="1" dirty="0" smtClean="0">
                <a:solidFill>
                  <a:srgbClr val="0070C0"/>
                </a:solidFill>
                <a:latin typeface="Constantia" pitchFamily="18" charset="0"/>
              </a:rPr>
              <a:t>это </a:t>
            </a:r>
            <a:r>
              <a:rPr lang="ru-RU" sz="1600" b="1" dirty="0" err="1" smtClean="0">
                <a:solidFill>
                  <a:srgbClr val="0070C0"/>
                </a:solidFill>
                <a:latin typeface="Constantia" pitchFamily="18" charset="0"/>
              </a:rPr>
              <a:t>содружественное</a:t>
            </a:r>
            <a:r>
              <a:rPr lang="ru-RU" sz="1600" b="1" dirty="0" smtClean="0">
                <a:solidFill>
                  <a:srgbClr val="0070C0"/>
                </a:solidFill>
                <a:latin typeface="Constantia" pitchFamily="18" charset="0"/>
              </a:rPr>
              <a:t> взаимодействие руки и языка. Совместные движения руки и артикуляционного аппарата, если они пластичны, раскрепощены и свободны, помогают активизировать естественное распределение </a:t>
            </a:r>
            <a:r>
              <a:rPr lang="ru-RU" sz="1600" b="1" dirty="0" err="1" smtClean="0">
                <a:solidFill>
                  <a:srgbClr val="0070C0"/>
                </a:solidFill>
                <a:latin typeface="Constantia" pitchFamily="18" charset="0"/>
              </a:rPr>
              <a:t>биоэнергии</a:t>
            </a:r>
            <a:r>
              <a:rPr lang="ru-RU" sz="1600" b="1" dirty="0" smtClean="0">
                <a:solidFill>
                  <a:srgbClr val="0070C0"/>
                </a:solidFill>
                <a:latin typeface="Constantia" pitchFamily="18" charset="0"/>
              </a:rPr>
              <a:t> в организме. </a:t>
            </a:r>
            <a:endParaRPr lang="ru-RU" sz="1600" b="1" dirty="0">
              <a:solidFill>
                <a:srgbClr val="0070C0"/>
              </a:solidFill>
              <a:latin typeface="Constantia" pitchFamily="18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4" name="Рисунок 13" descr="SDC13667.JPG"/>
          <p:cNvPicPr>
            <a:picLocks noChangeAspect="1"/>
          </p:cNvPicPr>
          <p:nvPr/>
        </p:nvPicPr>
        <p:blipFill>
          <a:blip r:embed="rId3" cstate="print"/>
          <a:srcRect l="10626" t="6951"/>
          <a:stretch>
            <a:fillRect/>
          </a:stretch>
        </p:blipFill>
        <p:spPr>
          <a:xfrm>
            <a:off x="611560" y="4221088"/>
            <a:ext cx="3059832" cy="2389236"/>
          </a:xfrm>
          <a:prstGeom prst="cloud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060630141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s://fs00.infourok.ru/images/doc/239/183808/1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143"/>
            <a:ext cx="9144000" cy="683485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1520" y="980728"/>
            <a:ext cx="84249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lnSpc>
                <a:spcPct val="150000"/>
              </a:lnSpc>
            </a:pPr>
            <a:r>
              <a:rPr lang="ru-RU" sz="1600" b="1" dirty="0" smtClean="0">
                <a:solidFill>
                  <a:srgbClr val="0070C0"/>
                </a:solidFill>
                <a:latin typeface="Constantia" pitchFamily="18" charset="0"/>
              </a:rPr>
              <a:t>Таким образом, рассмотрев множество приёмов и методов</a:t>
            </a:r>
          </a:p>
          <a:p>
            <a:pPr fontAlgn="t">
              <a:lnSpc>
                <a:spcPct val="150000"/>
              </a:lnSpc>
            </a:pPr>
            <a:r>
              <a:rPr lang="ru-RU" sz="1600" b="1" dirty="0" smtClean="0">
                <a:solidFill>
                  <a:srgbClr val="0070C0"/>
                </a:solidFill>
                <a:latin typeface="Constantia" pitchFamily="18" charset="0"/>
              </a:rPr>
              <a:t> по </a:t>
            </a:r>
            <a:r>
              <a:rPr lang="ru-RU" sz="1600" b="1" dirty="0" err="1" smtClean="0">
                <a:solidFill>
                  <a:srgbClr val="0070C0"/>
                </a:solidFill>
                <a:latin typeface="Constantia" pitchFamily="18" charset="0"/>
              </a:rPr>
              <a:t>здоровьесбережению</a:t>
            </a:r>
            <a:r>
              <a:rPr lang="ru-RU" sz="1600" b="1" dirty="0" smtClean="0">
                <a:solidFill>
                  <a:srgbClr val="0070C0"/>
                </a:solidFill>
                <a:latin typeface="Constantia" pitchFamily="18" charset="0"/>
              </a:rPr>
              <a:t> и </a:t>
            </a:r>
            <a:r>
              <a:rPr lang="ru-RU" sz="1600" b="1" dirty="0" err="1" smtClean="0">
                <a:solidFill>
                  <a:srgbClr val="0070C0"/>
                </a:solidFill>
                <a:latin typeface="Constantia" pitchFamily="18" charset="0"/>
              </a:rPr>
              <a:t>примнению</a:t>
            </a:r>
            <a:r>
              <a:rPr lang="ru-RU" sz="1600" b="1" dirty="0" smtClean="0">
                <a:solidFill>
                  <a:srgbClr val="0070C0"/>
                </a:solidFill>
                <a:latin typeface="Constantia" pitchFamily="18" charset="0"/>
              </a:rPr>
              <a:t> их в практической</a:t>
            </a:r>
          </a:p>
          <a:p>
            <a:pPr fontAlgn="t">
              <a:lnSpc>
                <a:spcPct val="150000"/>
              </a:lnSpc>
            </a:pPr>
            <a:r>
              <a:rPr lang="ru-RU" sz="1600" b="1" dirty="0" smtClean="0">
                <a:solidFill>
                  <a:srgbClr val="0070C0"/>
                </a:solidFill>
                <a:latin typeface="Constantia" pitchFamily="18" charset="0"/>
              </a:rPr>
              <a:t> деятельности, можно  сделать вывод,  что  использование</a:t>
            </a:r>
          </a:p>
          <a:p>
            <a:pPr fontAlgn="t">
              <a:lnSpc>
                <a:spcPct val="150000"/>
              </a:lnSpc>
            </a:pPr>
            <a:r>
              <a:rPr lang="ru-RU" sz="1600" b="1" dirty="0" smtClean="0">
                <a:solidFill>
                  <a:srgbClr val="0070C0"/>
                </a:solidFill>
                <a:latin typeface="Constantia" pitchFamily="18" charset="0"/>
              </a:rPr>
              <a:t> </a:t>
            </a:r>
            <a:r>
              <a:rPr lang="ru-RU" sz="1600" b="1" dirty="0" err="1" smtClean="0">
                <a:solidFill>
                  <a:srgbClr val="0070C0"/>
                </a:solidFill>
                <a:latin typeface="Constantia" pitchFamily="18" charset="0"/>
              </a:rPr>
              <a:t>здоровьесберегающих</a:t>
            </a:r>
            <a:r>
              <a:rPr lang="ru-RU" sz="1600" b="1" dirty="0" smtClean="0">
                <a:solidFill>
                  <a:srgbClr val="0070C0"/>
                </a:solidFill>
                <a:latin typeface="Constantia" pitchFamily="18" charset="0"/>
              </a:rPr>
              <a:t> технологий в коррекционной работе с дошкольниками даёт положительные результаты:</a:t>
            </a:r>
            <a:br>
              <a:rPr lang="ru-RU" sz="1600" b="1" dirty="0" smtClean="0">
                <a:solidFill>
                  <a:srgbClr val="0070C0"/>
                </a:solidFill>
                <a:latin typeface="Constantia" pitchFamily="18" charset="0"/>
              </a:rPr>
            </a:br>
            <a:r>
              <a:rPr lang="ru-RU" sz="1600" b="1" dirty="0" smtClean="0">
                <a:solidFill>
                  <a:srgbClr val="0070C0"/>
                </a:solidFill>
                <a:latin typeface="Constantia" pitchFamily="18" charset="0"/>
              </a:rPr>
              <a:t>- снижение уровня заболеваемости;</a:t>
            </a:r>
            <a:br>
              <a:rPr lang="ru-RU" sz="1600" b="1" dirty="0" smtClean="0">
                <a:solidFill>
                  <a:srgbClr val="0070C0"/>
                </a:solidFill>
                <a:latin typeface="Constantia" pitchFamily="18" charset="0"/>
              </a:rPr>
            </a:br>
            <a:r>
              <a:rPr lang="ru-RU" sz="1600" b="1" dirty="0" smtClean="0">
                <a:solidFill>
                  <a:srgbClr val="0070C0"/>
                </a:solidFill>
                <a:latin typeface="Constantia" pitchFamily="18" charset="0"/>
              </a:rPr>
              <a:t>- повышение работоспособности, выносливости;</a:t>
            </a:r>
            <a:br>
              <a:rPr lang="ru-RU" sz="1600" b="1" dirty="0" smtClean="0">
                <a:solidFill>
                  <a:srgbClr val="0070C0"/>
                </a:solidFill>
                <a:latin typeface="Constantia" pitchFamily="18" charset="0"/>
              </a:rPr>
            </a:br>
            <a:r>
              <a:rPr lang="ru-RU" sz="1600" b="1" dirty="0" smtClean="0">
                <a:solidFill>
                  <a:srgbClr val="0070C0"/>
                </a:solidFill>
                <a:latin typeface="Constantia" pitchFamily="18" charset="0"/>
              </a:rPr>
              <a:t>- развитие психических процессов;</a:t>
            </a:r>
            <a:br>
              <a:rPr lang="ru-RU" sz="1600" b="1" dirty="0" smtClean="0">
                <a:solidFill>
                  <a:srgbClr val="0070C0"/>
                </a:solidFill>
                <a:latin typeface="Constantia" pitchFamily="18" charset="0"/>
              </a:rPr>
            </a:br>
            <a:r>
              <a:rPr lang="ru-RU" sz="1600" b="1" dirty="0" smtClean="0">
                <a:solidFill>
                  <a:srgbClr val="0070C0"/>
                </a:solidFill>
                <a:latin typeface="Constantia" pitchFamily="18" charset="0"/>
              </a:rPr>
              <a:t>- улучшение зрения;</a:t>
            </a:r>
            <a:br>
              <a:rPr lang="ru-RU" sz="1600" b="1" dirty="0" smtClean="0">
                <a:solidFill>
                  <a:srgbClr val="0070C0"/>
                </a:solidFill>
                <a:latin typeface="Constantia" pitchFamily="18" charset="0"/>
              </a:rPr>
            </a:br>
            <a:r>
              <a:rPr lang="ru-RU" sz="1600" b="1" dirty="0" smtClean="0">
                <a:solidFill>
                  <a:srgbClr val="0070C0"/>
                </a:solidFill>
                <a:latin typeface="Constantia" pitchFamily="18" charset="0"/>
              </a:rPr>
              <a:t>- формирование двигательных умений и навыков, правильной осанки;</a:t>
            </a:r>
            <a:br>
              <a:rPr lang="ru-RU" sz="1600" b="1" dirty="0" smtClean="0">
                <a:solidFill>
                  <a:srgbClr val="0070C0"/>
                </a:solidFill>
                <a:latin typeface="Constantia" pitchFamily="18" charset="0"/>
              </a:rPr>
            </a:br>
            <a:r>
              <a:rPr lang="ru-RU" sz="1600" b="1" dirty="0" smtClean="0">
                <a:solidFill>
                  <a:srgbClr val="0070C0"/>
                </a:solidFill>
                <a:latin typeface="Constantia" pitchFamily="18" charset="0"/>
              </a:rPr>
              <a:t>- развитие общей и мелкой моторики,</a:t>
            </a:r>
            <a:br>
              <a:rPr lang="ru-RU" sz="1600" b="1" dirty="0" smtClean="0">
                <a:solidFill>
                  <a:srgbClr val="0070C0"/>
                </a:solidFill>
                <a:latin typeface="Constantia" pitchFamily="18" charset="0"/>
              </a:rPr>
            </a:br>
            <a:r>
              <a:rPr lang="ru-RU" sz="1600" b="1" dirty="0" smtClean="0">
                <a:solidFill>
                  <a:srgbClr val="0070C0"/>
                </a:solidFill>
                <a:latin typeface="Constantia" pitchFamily="18" charset="0"/>
              </a:rPr>
              <a:t>- повышение речевой активности;</a:t>
            </a:r>
            <a:br>
              <a:rPr lang="ru-RU" sz="1600" b="1" dirty="0" smtClean="0">
                <a:solidFill>
                  <a:srgbClr val="0070C0"/>
                </a:solidFill>
                <a:latin typeface="Constantia" pitchFamily="18" charset="0"/>
              </a:rPr>
            </a:br>
            <a:r>
              <a:rPr lang="ru-RU" sz="1600" b="1" dirty="0" smtClean="0">
                <a:solidFill>
                  <a:srgbClr val="0070C0"/>
                </a:solidFill>
                <a:latin typeface="Constantia" pitchFamily="18" charset="0"/>
              </a:rPr>
              <a:t>- увеличение уровня социальной адаптации.</a:t>
            </a:r>
          </a:p>
          <a:p>
            <a:pPr fontAlgn="t">
              <a:lnSpc>
                <a:spcPct val="150000"/>
              </a:lnSpc>
            </a:pPr>
            <a:r>
              <a:rPr lang="ru-RU" sz="1600" b="1" dirty="0" smtClean="0">
                <a:solidFill>
                  <a:srgbClr val="0070C0"/>
                </a:solidFill>
                <a:latin typeface="Constantia" pitchFamily="18" charset="0"/>
              </a:rPr>
              <a:t>Применение элементов педагогики оздоровления способствуют личностному, интеллектуальному и речевому развитию ребёнка.</a:t>
            </a:r>
            <a:endParaRPr lang="ru-RU" sz="1600" b="1" dirty="0">
              <a:solidFill>
                <a:srgbClr val="0070C0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0630141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fs00.infourok.ru/images/doc/239/183808/1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143"/>
            <a:ext cx="9144000" cy="6858001"/>
          </a:xfrm>
          <a:prstGeom prst="rect">
            <a:avLst/>
          </a:prstGeom>
          <a:noFill/>
        </p:spPr>
      </p:pic>
      <p:pic>
        <p:nvPicPr>
          <p:cNvPr id="1026" name="Picture 2" descr="http://playcast.ru/uploads/2017/02/28/2182553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636912"/>
            <a:ext cx="7309637" cy="17648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60630141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s://fs00.infourok.ru/images/doc/239/183808/1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382"/>
            <a:ext cx="9198860" cy="686738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3528" y="404664"/>
            <a:ext cx="8496944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Здоровьесберегающая технология </a:t>
            </a:r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– это система мер, 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включающая взаимосвязь и взаимодействие всех 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факторов образовательной среды, направленных 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на сохранение здоровья ребенка на всех этапах его 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обучения и развития.</a:t>
            </a:r>
            <a:r>
              <a:rPr lang="ru-RU" sz="2400" b="1" dirty="0" smtClean="0"/>
              <a:t> 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  <a:t>Цель здоровьесберегающих технологий</a:t>
            </a:r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 – обеспечить дошкольнику возможность сохранения здоровья, сформировать у него необходимые знания, умения и навыки  по здоровому образу жизни, научить использовать полученные знания в повседневной жизни.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 </a:t>
            </a:r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  <a:t>Основные задачи здоровьесберегающих технологий в дошкольном образовании по ФГОС:</a:t>
            </a:r>
            <a:endParaRPr lang="ru-RU" sz="2400" dirty="0" smtClean="0">
              <a:solidFill>
                <a:srgbClr val="0070C0"/>
              </a:solidFill>
              <a:latin typeface="Monotype Corsiva" pitchFamily="66" charset="0"/>
            </a:endParaRPr>
          </a:p>
          <a:p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• сохранение уровня здоровья и подбор пошагового увеличения уровня здоровья воспитанников;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• создание обстановки для комплексного психофизиологического развития ребёнка; 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• обеспечение комфортных условий жизни на протяжении всего времени нахождения ребёнка в детском саду.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  <a:t> </a:t>
            </a:r>
            <a:endParaRPr lang="ru-RU" sz="2400" dirty="0" smtClean="0">
              <a:solidFill>
                <a:srgbClr val="0070C0"/>
              </a:solidFill>
              <a:latin typeface="Monotype Corsiva" pitchFamily="66" charset="0"/>
            </a:endParaRPr>
          </a:p>
          <a:p>
            <a:endParaRPr lang="ru-RU" sz="2400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3824700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s://fs00.infourok.ru/images/doc/239/183808/1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95536" y="404664"/>
            <a:ext cx="60486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b="1" kern="0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ПРИНЦИПЫ </a:t>
            </a:r>
            <a:br>
              <a:rPr lang="ru-RU" sz="2400" b="1" kern="0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400" b="1" kern="0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«ЗДОРОВЬЕСБЕРЕГАЮЩИХ   ТЕХНОЛОГИЙ»</a:t>
            </a:r>
            <a:endParaRPr lang="ru-RU" sz="2400" kern="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2060848"/>
            <a:ext cx="70567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  <a:defRPr/>
            </a:pPr>
            <a:r>
              <a:rPr lang="ru-RU" sz="2400" b="1" kern="0" dirty="0" smtClean="0">
                <a:solidFill>
                  <a:srgbClr val="0070C0"/>
                </a:solidFill>
                <a:latin typeface="Monotype Corsiva" pitchFamily="66" charset="0"/>
              </a:rPr>
              <a:t>принцип «Не навреди! »;</a:t>
            </a:r>
          </a:p>
          <a:p>
            <a:pPr lvl="0">
              <a:buFont typeface="Arial" pitchFamily="34" charset="0"/>
              <a:buChar char="•"/>
              <a:defRPr/>
            </a:pPr>
            <a:r>
              <a:rPr lang="ru-RU" sz="2400" b="1" kern="0" dirty="0" smtClean="0">
                <a:solidFill>
                  <a:srgbClr val="0070C0"/>
                </a:solidFill>
                <a:latin typeface="Monotype Corsiva" pitchFamily="66" charset="0"/>
              </a:rPr>
              <a:t>принцип сознательности и активности;</a:t>
            </a:r>
          </a:p>
          <a:p>
            <a:pPr lvl="0">
              <a:buFont typeface="Arial" pitchFamily="34" charset="0"/>
              <a:buChar char="•"/>
              <a:defRPr/>
            </a:pPr>
            <a:r>
              <a:rPr lang="ru-RU" sz="2400" b="1" kern="0" dirty="0" smtClean="0">
                <a:solidFill>
                  <a:srgbClr val="0070C0"/>
                </a:solidFill>
                <a:latin typeface="Monotype Corsiva" pitchFamily="66" charset="0"/>
              </a:rPr>
              <a:t>принцип непрерывности </a:t>
            </a:r>
            <a:r>
              <a:rPr lang="ru-RU" sz="2400" b="1" kern="0" dirty="0" err="1" smtClean="0">
                <a:solidFill>
                  <a:srgbClr val="0070C0"/>
                </a:solidFill>
                <a:latin typeface="Monotype Corsiva" pitchFamily="66" charset="0"/>
              </a:rPr>
              <a:t>здоровьесберегающего</a:t>
            </a:r>
            <a:r>
              <a:rPr lang="ru-RU" sz="2400" b="1" kern="0" dirty="0" smtClean="0">
                <a:solidFill>
                  <a:srgbClr val="0070C0"/>
                </a:solidFill>
                <a:latin typeface="Monotype Corsiva" pitchFamily="66" charset="0"/>
              </a:rPr>
              <a:t> процесса;</a:t>
            </a:r>
          </a:p>
          <a:p>
            <a:pPr lvl="0">
              <a:buFont typeface="Arial" pitchFamily="34" charset="0"/>
              <a:buChar char="•"/>
              <a:defRPr/>
            </a:pPr>
            <a:r>
              <a:rPr lang="ru-RU" sz="2400" b="1" kern="0" dirty="0" smtClean="0">
                <a:solidFill>
                  <a:srgbClr val="0070C0"/>
                </a:solidFill>
                <a:latin typeface="Monotype Corsiva" pitchFamily="66" charset="0"/>
              </a:rPr>
              <a:t>принцип систематичности и последовательности;</a:t>
            </a:r>
          </a:p>
          <a:p>
            <a:pPr lvl="0">
              <a:buFont typeface="Arial" pitchFamily="34" charset="0"/>
              <a:buChar char="•"/>
              <a:defRPr/>
            </a:pPr>
            <a:r>
              <a:rPr lang="ru-RU" sz="2400" b="1" kern="0" dirty="0" smtClean="0">
                <a:solidFill>
                  <a:srgbClr val="0070C0"/>
                </a:solidFill>
                <a:latin typeface="Monotype Corsiva" pitchFamily="66" charset="0"/>
              </a:rPr>
              <a:t>принцип доступности и индивидуальности;</a:t>
            </a:r>
          </a:p>
          <a:p>
            <a:pPr lvl="0">
              <a:buFont typeface="Arial" pitchFamily="34" charset="0"/>
              <a:buChar char="•"/>
              <a:defRPr/>
            </a:pPr>
            <a:r>
              <a:rPr lang="ru-RU" sz="2400" b="1" kern="0" dirty="0" smtClean="0">
                <a:solidFill>
                  <a:srgbClr val="0070C0"/>
                </a:solidFill>
                <a:latin typeface="Monotype Corsiva" pitchFamily="66" charset="0"/>
              </a:rPr>
              <a:t>принцип всестороннего и гармоничного развития   личности;</a:t>
            </a:r>
          </a:p>
          <a:p>
            <a:pPr lvl="0">
              <a:buFont typeface="Arial" pitchFamily="34" charset="0"/>
              <a:buChar char="•"/>
              <a:defRPr/>
            </a:pPr>
            <a:r>
              <a:rPr lang="ru-RU" sz="2400" b="1" kern="0" dirty="0" smtClean="0">
                <a:solidFill>
                  <a:srgbClr val="0070C0"/>
                </a:solidFill>
                <a:latin typeface="Monotype Corsiva" pitchFamily="66" charset="0"/>
              </a:rPr>
              <a:t>принцип системного чередования нагрузок и отдыха;</a:t>
            </a:r>
          </a:p>
          <a:p>
            <a:pPr lvl="0">
              <a:buFont typeface="Arial" pitchFamily="34" charset="0"/>
              <a:buChar char="•"/>
              <a:defRPr/>
            </a:pPr>
            <a:r>
              <a:rPr lang="ru-RU" sz="2400" b="1" kern="0" dirty="0" smtClean="0">
                <a:solidFill>
                  <a:srgbClr val="0070C0"/>
                </a:solidFill>
                <a:latin typeface="Monotype Corsiva" pitchFamily="66" charset="0"/>
              </a:rPr>
              <a:t>принцип постепенно наращивания оздоровительных воздействий;</a:t>
            </a:r>
          </a:p>
          <a:p>
            <a:pPr lvl="0">
              <a:buFont typeface="Arial" pitchFamily="34" charset="0"/>
              <a:buChar char="•"/>
              <a:defRPr/>
            </a:pPr>
            <a:r>
              <a:rPr lang="ru-RU" sz="2400" b="1" kern="0" dirty="0" smtClean="0">
                <a:solidFill>
                  <a:srgbClr val="0070C0"/>
                </a:solidFill>
                <a:latin typeface="Monotype Corsiva" pitchFamily="66" charset="0"/>
              </a:rPr>
              <a:t>принцип возрастной адекватности </a:t>
            </a:r>
            <a:r>
              <a:rPr lang="ru-RU" sz="2400" b="1" kern="0" dirty="0" err="1" smtClean="0">
                <a:solidFill>
                  <a:srgbClr val="0070C0"/>
                </a:solidFill>
                <a:latin typeface="Monotype Corsiva" pitchFamily="66" charset="0"/>
              </a:rPr>
              <a:t>здоровьесберегающего</a:t>
            </a:r>
            <a:r>
              <a:rPr lang="ru-RU" sz="2400" b="1" kern="0" dirty="0" smtClean="0">
                <a:solidFill>
                  <a:srgbClr val="0070C0"/>
                </a:solidFill>
                <a:latin typeface="Monotype Corsiva" pitchFamily="66" charset="0"/>
              </a:rPr>
              <a:t> процесса. </a:t>
            </a:r>
            <a:endParaRPr lang="ru-RU" sz="2400" b="1" kern="0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3969514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https://fs00.infourok.ru/images/doc/239/183808/1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8875"/>
            <a:ext cx="9329165" cy="6996875"/>
          </a:xfrm>
          <a:prstGeom prst="rect">
            <a:avLst/>
          </a:prstGeom>
          <a:noFill/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51521" y="188640"/>
            <a:ext cx="691276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otype Corsiva" pitchFamily="66" charset="0"/>
              </a:rPr>
              <a:t>Модель использования 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onotype Corsiva" pitchFamily="66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otype Corsiva" pitchFamily="66" charset="0"/>
              </a:rPr>
              <a:t>здоровьесберегающих </a:t>
            </a: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otype Corsiva" pitchFamily="66" charset="0"/>
              </a:rPr>
              <a:t>технологий в ДОУ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onotype Corsiva" pitchFamily="66" charset="0"/>
            </a:endParaRPr>
          </a:p>
        </p:txBody>
      </p:sp>
      <p:sp>
        <p:nvSpPr>
          <p:cNvPr id="17" name="Облако 16"/>
          <p:cNvSpPr/>
          <p:nvPr/>
        </p:nvSpPr>
        <p:spPr>
          <a:xfrm>
            <a:off x="539552" y="1628800"/>
            <a:ext cx="2808312" cy="1728192"/>
          </a:xfrm>
          <a:prstGeom prst="cloud">
            <a:avLst/>
          </a:prstGeom>
          <a:gradFill flip="none" rotWithShape="1">
            <a:gsLst>
              <a:gs pos="0">
                <a:srgbClr val="7BC1F1">
                  <a:tint val="66000"/>
                  <a:satMod val="160000"/>
                </a:srgbClr>
              </a:gs>
              <a:gs pos="50000">
                <a:srgbClr val="7BC1F1">
                  <a:tint val="44500"/>
                  <a:satMod val="160000"/>
                </a:srgbClr>
              </a:gs>
              <a:gs pos="100000">
                <a:srgbClr val="7BC1F1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7BC1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блако 18"/>
          <p:cNvSpPr/>
          <p:nvPr/>
        </p:nvSpPr>
        <p:spPr>
          <a:xfrm>
            <a:off x="611560" y="4653136"/>
            <a:ext cx="2808312" cy="1728192"/>
          </a:xfrm>
          <a:prstGeom prst="cloud">
            <a:avLst/>
          </a:prstGeom>
          <a:gradFill flip="none" rotWithShape="1">
            <a:gsLst>
              <a:gs pos="0">
                <a:srgbClr val="7BC1F1">
                  <a:tint val="66000"/>
                  <a:satMod val="160000"/>
                </a:srgbClr>
              </a:gs>
              <a:gs pos="50000">
                <a:srgbClr val="7BC1F1">
                  <a:tint val="44500"/>
                  <a:satMod val="160000"/>
                </a:srgbClr>
              </a:gs>
              <a:gs pos="100000">
                <a:srgbClr val="7BC1F1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7BC1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блако 19"/>
          <p:cNvSpPr/>
          <p:nvPr/>
        </p:nvSpPr>
        <p:spPr>
          <a:xfrm>
            <a:off x="2843808" y="2276872"/>
            <a:ext cx="3816424" cy="2592288"/>
          </a:xfrm>
          <a:prstGeom prst="cloud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7BC1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2400" b="1" kern="0" dirty="0" smtClean="0">
                <a:solidFill>
                  <a:srgbClr val="C00000"/>
                </a:solidFill>
                <a:latin typeface="Monotype Corsiva" pitchFamily="66" charset="0"/>
              </a:rPr>
              <a:t>Совместная работа</a:t>
            </a:r>
            <a:endParaRPr lang="ru-RU" sz="2400" kern="0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lvl="0" algn="ctr">
              <a:defRPr/>
            </a:pPr>
            <a:r>
              <a:rPr lang="ru-RU" sz="2400" b="1" kern="0" dirty="0" smtClean="0">
                <a:solidFill>
                  <a:srgbClr val="C00000"/>
                </a:solidFill>
                <a:latin typeface="Monotype Corsiva" pitchFamily="66" charset="0"/>
              </a:rPr>
              <a:t>по использованию здоровьесберегающих технологий                    всех педагогов ДОУ</a:t>
            </a:r>
            <a:endParaRPr lang="ru-RU" sz="2400" kern="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99592" y="2060848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Музыкальный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руководитель</a:t>
            </a:r>
            <a:endParaRPr lang="ru-RU" sz="2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22" name="Облако 21"/>
          <p:cNvSpPr/>
          <p:nvPr/>
        </p:nvSpPr>
        <p:spPr>
          <a:xfrm>
            <a:off x="6335688" y="3645024"/>
            <a:ext cx="2808312" cy="1728192"/>
          </a:xfrm>
          <a:prstGeom prst="cloud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rgbClr val="7BC1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755576" y="5229200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Воспитатели</a:t>
            </a:r>
            <a:endParaRPr lang="ru-RU" sz="2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39744" y="4077072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Учитель-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логопед</a:t>
            </a:r>
            <a:endParaRPr lang="ru-RU" sz="2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26" name="Выгнутая вниз стрелка 25"/>
          <p:cNvSpPr/>
          <p:nvPr/>
        </p:nvSpPr>
        <p:spPr>
          <a:xfrm rot="537086">
            <a:off x="4932040" y="5013176"/>
            <a:ext cx="1656184" cy="57606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Выгнутая вниз стрелка 26"/>
          <p:cNvSpPr/>
          <p:nvPr/>
        </p:nvSpPr>
        <p:spPr>
          <a:xfrm rot="20325126" flipH="1" flipV="1">
            <a:off x="1239783" y="3863557"/>
            <a:ext cx="1717849" cy="61007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Выгнутая вниз стрелка 27"/>
          <p:cNvSpPr/>
          <p:nvPr/>
        </p:nvSpPr>
        <p:spPr>
          <a:xfrm rot="537086" flipH="1" flipV="1">
            <a:off x="3160916" y="1564271"/>
            <a:ext cx="1988727" cy="52939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0630141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fs00.infourok.ru/images/doc/239/183808/1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2"/>
          <p:cNvSpPr txBox="1">
            <a:spLocks/>
          </p:cNvSpPr>
          <p:nvPr/>
        </p:nvSpPr>
        <p:spPr bwMode="auto">
          <a:xfrm>
            <a:off x="0" y="260648"/>
            <a:ext cx="691276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otype Corsiva" pitchFamily="66" charset="0"/>
              </a:rPr>
              <a:t>Виды </a:t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otype Corsiva" pitchFamily="66" charset="0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otype Corsiva" pitchFamily="66" charset="0"/>
              </a:rPr>
              <a:t> </a:t>
            </a: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otype Corsiva" pitchFamily="66" charset="0"/>
              </a:rPr>
              <a:t>здоровьесберегающих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otype Corsiva" pitchFamily="66" charset="0"/>
              </a:rPr>
              <a:t>    технологий </a:t>
            </a:r>
          </a:p>
        </p:txBody>
      </p:sp>
      <p:graphicFrame>
        <p:nvGraphicFramePr>
          <p:cNvPr id="6" name="Содержимое 4"/>
          <p:cNvGraphicFramePr>
            <a:graphicFrameLocks/>
          </p:cNvGraphicFramePr>
          <p:nvPr/>
        </p:nvGraphicFramePr>
        <p:xfrm>
          <a:off x="251520" y="1628800"/>
          <a:ext cx="8712969" cy="5063858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904323"/>
                <a:gridCol w="2904323"/>
                <a:gridCol w="2904323"/>
              </a:tblGrid>
              <a:tr h="8480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Технологии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сохранения и стимулирования здоровья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onotype Corsiva" pitchFamily="66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Технологии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обучения здоровому образу жизни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onotype Corsiva" pitchFamily="66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Коррекционные технологии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onotype Corsiva" pitchFamily="66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38446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79388" algn="l"/>
                        </a:tabLst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динамические паузы,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79388" algn="l"/>
                        </a:tabLst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подвижные и спортивные игры,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79388" algn="l"/>
                        </a:tabLst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ритмопластика,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79388" algn="l"/>
                        </a:tabLst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релаксация,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79388" algn="l"/>
                        </a:tabLst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технологии эстетической направленности,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79388" algn="l"/>
                        </a:tabLst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гимнастика пальчиковая,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79388" algn="l"/>
                        </a:tabLst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гимнастика для глаз,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79388" algn="l"/>
                        </a:tabLst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гимнастика дыхательная,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79388" algn="l"/>
                        </a:tabLst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гимнастика бодрящая,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79388" algn="l"/>
                        </a:tabLst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гимнастика корригирующая,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79388" algn="l"/>
                        </a:tabLst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гимнастика ортопедическая.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79388" algn="l"/>
                        </a:tabLst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ООД в образовательной области «Физическая культура»,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79388" algn="l"/>
                        </a:tabLst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проблемно-игровые (</a:t>
                      </a:r>
                      <a:r>
                        <a:rPr kumimoji="0" lang="ru-RU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игротреннинги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и </a:t>
                      </a:r>
                      <a:r>
                        <a:rPr kumimoji="0" lang="ru-RU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игротерапия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),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79388" algn="l"/>
                        </a:tabLst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коммуникативные игры,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79388" algn="l"/>
                        </a:tabLst>
                      </a:pPr>
                      <a:r>
                        <a:rPr kumimoji="0" lang="ru-RU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самомассаж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79388" algn="l"/>
                        </a:tabLst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точечный </a:t>
                      </a:r>
                      <a:r>
                        <a:rPr kumimoji="0" lang="ru-RU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самомассаж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79388" algn="l"/>
                        </a:tabLst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биологическая обратная связь (БОС).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79388" algn="l"/>
                        </a:tabLst>
                      </a:pPr>
                      <a:r>
                        <a:rPr kumimoji="0" lang="ru-RU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арттерапия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79388" algn="l"/>
                        </a:tabLst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технологии музыкального воздействия,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79388" algn="l"/>
                        </a:tabLst>
                      </a:pPr>
                      <a:r>
                        <a:rPr kumimoji="0" lang="ru-RU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сказкотерапия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79388" algn="l"/>
                        </a:tabLst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технологии воздействия цветом,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79388" algn="l"/>
                        </a:tabLst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технологии коррекции поведения,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79388" algn="l"/>
                        </a:tabLst>
                      </a:pPr>
                      <a:r>
                        <a:rPr kumimoji="0" lang="ru-RU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психогимнастика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79388" algn="l"/>
                        </a:tabLst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фонетическая и логопедическая ритмика.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060630141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fs00.infourok.ru/images/doc/239/183808/1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5698976" cy="15841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Организация коррекционно-развивающей работы с использованием здоровьесберегающих технологи</a:t>
            </a:r>
            <a:r>
              <a:rPr lang="ru-RU" sz="3200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й</a:t>
            </a:r>
            <a:endParaRPr lang="ru-RU" sz="3200" dirty="0">
              <a:solidFill>
                <a:srgbClr val="0070C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10" name="Облако 9"/>
          <p:cNvSpPr/>
          <p:nvPr/>
        </p:nvSpPr>
        <p:spPr>
          <a:xfrm>
            <a:off x="2123728" y="4149080"/>
            <a:ext cx="2935783" cy="2224832"/>
          </a:xfrm>
          <a:prstGeom prst="cloud">
            <a:avLst/>
          </a:prstGeom>
          <a:gradFill>
            <a:gsLst>
              <a:gs pos="0">
                <a:srgbClr val="7BC1F1">
                  <a:alpha val="61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rect">
              <a:fillToRect l="100000" t="100000"/>
            </a:path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i="1" dirty="0" smtClean="0">
                <a:solidFill>
                  <a:srgbClr val="0070C0"/>
                </a:solidFill>
                <a:latin typeface="Monotype Corsiva" pitchFamily="66" charset="0"/>
              </a:rPr>
              <a:t>Работа с родителями (консультации, практикумы, беседы)</a:t>
            </a:r>
          </a:p>
        </p:txBody>
      </p:sp>
      <p:sp>
        <p:nvSpPr>
          <p:cNvPr id="11" name="Облако 10"/>
          <p:cNvSpPr/>
          <p:nvPr/>
        </p:nvSpPr>
        <p:spPr>
          <a:xfrm>
            <a:off x="5580112" y="2996952"/>
            <a:ext cx="2808312" cy="2448272"/>
          </a:xfrm>
          <a:prstGeom prst="cloud">
            <a:avLst/>
          </a:prstGeom>
          <a:gradFill flip="none" rotWithShape="1">
            <a:gsLst>
              <a:gs pos="0">
                <a:srgbClr val="7BC1F1">
                  <a:tint val="66000"/>
                  <a:satMod val="160000"/>
                </a:srgbClr>
              </a:gs>
              <a:gs pos="50000">
                <a:srgbClr val="7BC1F1">
                  <a:tint val="44500"/>
                  <a:satMod val="160000"/>
                </a:srgbClr>
              </a:gs>
              <a:gs pos="100000">
                <a:srgbClr val="7BC1F1">
                  <a:tint val="23500"/>
                  <a:satMod val="160000"/>
                </a:srgbClr>
              </a:gs>
            </a:gsLst>
            <a:lin ang="10800000" scaled="1"/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lvl="0"/>
            <a:r>
              <a:rPr lang="ru-RU" dirty="0" smtClean="0">
                <a:solidFill>
                  <a:srgbClr val="0070C0"/>
                </a:solidFill>
                <a:latin typeface="Monotype Corsiva" pitchFamily="66" charset="0"/>
              </a:rPr>
              <a:t>Ознакомление педагогов ДОУ и родителей с комплексом оздоровительных мероприятий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12" name="Облако 11"/>
          <p:cNvSpPr/>
          <p:nvPr/>
        </p:nvSpPr>
        <p:spPr>
          <a:xfrm>
            <a:off x="251520" y="1700808"/>
            <a:ext cx="2808312" cy="2088232"/>
          </a:xfrm>
          <a:prstGeom prst="cloud">
            <a:avLst/>
          </a:prstGeom>
          <a:gradFill flip="none" rotWithShape="1">
            <a:gsLst>
              <a:gs pos="0">
                <a:srgbClr val="7BC1F1">
                  <a:alpha val="61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rect">
              <a:fillToRect l="100000" t="100000"/>
            </a:path>
            <a:tileRect r="-100000" b="-10000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lvl="0"/>
            <a:r>
              <a:rPr lang="ru-RU" dirty="0" smtClean="0">
                <a:solidFill>
                  <a:srgbClr val="0070C0"/>
                </a:solidFill>
                <a:latin typeface="Monotype Corsiva" pitchFamily="66" charset="0"/>
              </a:rPr>
              <a:t>Организация ООД с детьми с использованием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Monotype Corsiva" pitchFamily="66" charset="0"/>
              </a:rPr>
              <a:t>здоровьесберегающих технологий</a:t>
            </a:r>
            <a:endParaRPr lang="ru-RU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13" name="Облако 12"/>
          <p:cNvSpPr/>
          <p:nvPr/>
        </p:nvSpPr>
        <p:spPr>
          <a:xfrm>
            <a:off x="3131840" y="1844824"/>
            <a:ext cx="2304256" cy="1728192"/>
          </a:xfrm>
          <a:prstGeom prst="cloud">
            <a:avLst/>
          </a:prstGeom>
          <a:gradFill flip="none" rotWithShape="1">
            <a:gsLst>
              <a:gs pos="0">
                <a:srgbClr val="7BC1F1">
                  <a:tint val="66000"/>
                  <a:satMod val="160000"/>
                </a:srgbClr>
              </a:gs>
              <a:gs pos="50000">
                <a:srgbClr val="7BC1F1">
                  <a:tint val="44500"/>
                  <a:satMod val="160000"/>
                </a:srgbClr>
              </a:gs>
              <a:gs pos="100000">
                <a:srgbClr val="7BC1F1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lvl="0"/>
            <a:r>
              <a:rPr lang="ru-RU" dirty="0" smtClean="0">
                <a:solidFill>
                  <a:srgbClr val="0070C0"/>
                </a:solidFill>
                <a:latin typeface="Monotype Corsiva" pitchFamily="66" charset="0"/>
              </a:rPr>
              <a:t>Накопление практического материала</a:t>
            </a:r>
            <a:endParaRPr lang="ru-RU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6854370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" descr="https://fs00.infourok.ru/images/doc/239/183808/1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143"/>
            <a:ext cx="9144000" cy="6834857"/>
          </a:xfrm>
          <a:prstGeom prst="rect">
            <a:avLst/>
          </a:prstGeom>
          <a:noFill/>
        </p:spPr>
      </p:pic>
      <p:sp>
        <p:nvSpPr>
          <p:cNvPr id="5" name="Прямоугольник 2"/>
          <p:cNvSpPr>
            <a:spLocks noChangeArrowheads="1"/>
          </p:cNvSpPr>
          <p:nvPr/>
        </p:nvSpPr>
        <p:spPr bwMode="auto">
          <a:xfrm>
            <a:off x="428625" y="260647"/>
            <a:ext cx="60875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otype Corsiva" pitchFamily="66" charset="0"/>
              </a:rPr>
              <a:t>Здоровьесберегающие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otype Corsiva" pitchFamily="66" charset="0"/>
              </a:rPr>
              <a:t>   технологии 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onotype Corsiva" pitchFamily="66" charset="0"/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251520" y="908720"/>
            <a:ext cx="2071688" cy="928687"/>
          </a:xfrm>
          <a:prstGeom prst="cloud">
            <a:avLst/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Артикуляционная гимнастика</a:t>
            </a:r>
          </a:p>
        </p:txBody>
      </p:sp>
      <p:sp>
        <p:nvSpPr>
          <p:cNvPr id="7" name="Облако 6"/>
          <p:cNvSpPr/>
          <p:nvPr/>
        </p:nvSpPr>
        <p:spPr>
          <a:xfrm>
            <a:off x="4644008" y="1071563"/>
            <a:ext cx="2304256" cy="1061293"/>
          </a:xfrm>
          <a:prstGeom prst="cloud">
            <a:avLst/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Дыхательная гимнастика</a:t>
            </a:r>
          </a:p>
        </p:txBody>
      </p:sp>
      <p:sp>
        <p:nvSpPr>
          <p:cNvPr id="8" name="Облако 7"/>
          <p:cNvSpPr/>
          <p:nvPr/>
        </p:nvSpPr>
        <p:spPr>
          <a:xfrm>
            <a:off x="2483768" y="1124744"/>
            <a:ext cx="2071688" cy="928688"/>
          </a:xfrm>
          <a:prstGeom prst="cloud">
            <a:avLst/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Пальчиковая гимнастика</a:t>
            </a:r>
          </a:p>
        </p:txBody>
      </p:sp>
      <p:sp>
        <p:nvSpPr>
          <p:cNvPr id="9" name="Облако 8"/>
          <p:cNvSpPr/>
          <p:nvPr/>
        </p:nvSpPr>
        <p:spPr>
          <a:xfrm>
            <a:off x="899592" y="2204864"/>
            <a:ext cx="2071687" cy="928688"/>
          </a:xfrm>
          <a:prstGeom prst="cloud">
            <a:avLst/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Зрительная гимнастика</a:t>
            </a:r>
          </a:p>
        </p:txBody>
      </p:sp>
      <p:sp>
        <p:nvSpPr>
          <p:cNvPr id="10" name="Облако 9"/>
          <p:cNvSpPr/>
          <p:nvPr/>
        </p:nvSpPr>
        <p:spPr>
          <a:xfrm>
            <a:off x="5857875" y="2143125"/>
            <a:ext cx="2071688" cy="928688"/>
          </a:xfrm>
          <a:prstGeom prst="cloud">
            <a:avLst/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i="0" u="none" strike="noStrike" kern="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Психогимнастика</a:t>
            </a:r>
            <a:endParaRPr kumimoji="0" lang="ru-RU" sz="1800" i="0" u="none" strike="noStrike" kern="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Облако 10"/>
          <p:cNvSpPr/>
          <p:nvPr/>
        </p:nvSpPr>
        <p:spPr>
          <a:xfrm>
            <a:off x="142875" y="3286125"/>
            <a:ext cx="2071688" cy="928688"/>
          </a:xfrm>
          <a:prstGeom prst="cloud">
            <a:avLst/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Развитие мелкой моторики</a:t>
            </a:r>
          </a:p>
        </p:txBody>
      </p:sp>
      <p:sp>
        <p:nvSpPr>
          <p:cNvPr id="12" name="Облако 11"/>
          <p:cNvSpPr/>
          <p:nvPr/>
        </p:nvSpPr>
        <p:spPr>
          <a:xfrm>
            <a:off x="3131840" y="2420888"/>
            <a:ext cx="2071687" cy="928688"/>
          </a:xfrm>
          <a:prstGeom prst="cloud">
            <a:avLst/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Развитие общей моторики</a:t>
            </a:r>
          </a:p>
        </p:txBody>
      </p:sp>
      <p:sp>
        <p:nvSpPr>
          <p:cNvPr id="13" name="Облако 12"/>
          <p:cNvSpPr/>
          <p:nvPr/>
        </p:nvSpPr>
        <p:spPr>
          <a:xfrm>
            <a:off x="4572000" y="3286124"/>
            <a:ext cx="2232247" cy="934963"/>
          </a:xfrm>
          <a:prstGeom prst="cloud">
            <a:avLst/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i="0" u="none" strike="noStrike" kern="0" cap="none" spc="0" normalizeH="0" baseline="0" noProof="0" dirty="0" err="1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Самомассаж</a:t>
            </a:r>
            <a:endParaRPr kumimoji="0" lang="ru-RU" sz="1800" i="0" u="none" strike="noStrike" kern="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Облако 14"/>
          <p:cNvSpPr/>
          <p:nvPr/>
        </p:nvSpPr>
        <p:spPr>
          <a:xfrm>
            <a:off x="2267744" y="3645024"/>
            <a:ext cx="2304256" cy="928687"/>
          </a:xfrm>
          <a:prstGeom prst="cloud">
            <a:avLst/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i="0" u="none" strike="noStrike" kern="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Физминутки</a:t>
            </a:r>
            <a:endParaRPr kumimoji="0" lang="ru-RU" sz="1800" i="0" u="none" strike="noStrike" kern="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Облако 15"/>
          <p:cNvSpPr/>
          <p:nvPr/>
        </p:nvSpPr>
        <p:spPr>
          <a:xfrm>
            <a:off x="971600" y="5661248"/>
            <a:ext cx="2160240" cy="936104"/>
          </a:xfrm>
          <a:prstGeom prst="cloud">
            <a:avLst/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lvl="0" algn="ctr"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Мнемотехника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Облако 16"/>
          <p:cNvSpPr/>
          <p:nvPr/>
        </p:nvSpPr>
        <p:spPr>
          <a:xfrm>
            <a:off x="3643313" y="4357688"/>
            <a:ext cx="2296839" cy="928687"/>
          </a:xfrm>
          <a:prstGeom prst="cloud">
            <a:avLst/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Логоритмика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Облако 17"/>
          <p:cNvSpPr/>
          <p:nvPr/>
        </p:nvSpPr>
        <p:spPr>
          <a:xfrm>
            <a:off x="6804248" y="2996952"/>
            <a:ext cx="2071687" cy="928687"/>
          </a:xfrm>
          <a:prstGeom prst="cloud">
            <a:avLst/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Кинезеологические</a:t>
            </a:r>
            <a:r>
              <a:rPr kumimoji="0" lang="ru-RU" sz="1600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упражнен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ия</a:t>
            </a:r>
          </a:p>
        </p:txBody>
      </p:sp>
      <p:sp>
        <p:nvSpPr>
          <p:cNvPr id="19" name="Облако 18"/>
          <p:cNvSpPr/>
          <p:nvPr/>
        </p:nvSpPr>
        <p:spPr>
          <a:xfrm>
            <a:off x="539552" y="4509120"/>
            <a:ext cx="2071687" cy="928688"/>
          </a:xfrm>
          <a:prstGeom prst="cloud">
            <a:avLst/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Биоэнергопластика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Облако 20"/>
          <p:cNvSpPr/>
          <p:nvPr/>
        </p:nvSpPr>
        <p:spPr>
          <a:xfrm>
            <a:off x="6804248" y="4149080"/>
            <a:ext cx="2071688" cy="928688"/>
          </a:xfrm>
          <a:prstGeom prst="cloud">
            <a:avLst/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Релаксация</a:t>
            </a:r>
          </a:p>
        </p:txBody>
      </p:sp>
      <p:sp>
        <p:nvSpPr>
          <p:cNvPr id="24" name="Облако 23"/>
          <p:cNvSpPr/>
          <p:nvPr/>
        </p:nvSpPr>
        <p:spPr>
          <a:xfrm>
            <a:off x="3707904" y="5517232"/>
            <a:ext cx="2160240" cy="936104"/>
          </a:xfrm>
          <a:prstGeom prst="cloud">
            <a:avLst/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lvl="0" algn="ctr">
              <a:defRPr/>
            </a:pPr>
            <a:r>
              <a:rPr kumimoji="0" lang="ru-RU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Сказкотерапия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Облако 24"/>
          <p:cNvSpPr/>
          <p:nvPr/>
        </p:nvSpPr>
        <p:spPr>
          <a:xfrm>
            <a:off x="6444208" y="5301208"/>
            <a:ext cx="2448272" cy="928688"/>
          </a:xfrm>
          <a:prstGeom prst="cloud">
            <a:avLst/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i="0" u="none" strike="noStrike" kern="0" cap="none" spc="0" normalizeH="0" baseline="0" noProof="0" dirty="0" err="1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Пескотерапия</a:t>
            </a:r>
            <a:endParaRPr kumimoji="0" lang="ru-RU" sz="1800" i="0" u="none" strike="noStrike" kern="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0630141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s://fs00.infourok.ru/images/doc/239/183808/1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1"/>
            <a:ext cx="9324528" cy="6858001"/>
          </a:xfrm>
          <a:prstGeom prst="rect">
            <a:avLst/>
          </a:prstGeom>
          <a:noFill/>
        </p:spPr>
      </p:pic>
      <p:sp>
        <p:nvSpPr>
          <p:cNvPr id="5" name="Прямоугольник 8"/>
          <p:cNvSpPr>
            <a:spLocks noChangeArrowheads="1"/>
          </p:cNvSpPr>
          <p:nvPr/>
        </p:nvSpPr>
        <p:spPr bwMode="auto">
          <a:xfrm>
            <a:off x="539552" y="404664"/>
            <a:ext cx="53280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otype Corsiva" pitchFamily="66" charset="0"/>
              </a:rPr>
              <a:t>Развитие мелкой моторики</a:t>
            </a:r>
          </a:p>
        </p:txBody>
      </p:sp>
      <p:pic>
        <p:nvPicPr>
          <p:cNvPr id="7" name="Рисунок 6" descr="SDC136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501008"/>
            <a:ext cx="3515883" cy="2636912"/>
          </a:xfrm>
          <a:prstGeom prst="cloud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8" name="Рисунок 7" descr="SDC1367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1772816"/>
            <a:ext cx="3611893" cy="2708920"/>
          </a:xfrm>
          <a:prstGeom prst="cloud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060630141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s://fs00.infourok.ru/images/doc/239/183808/1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863"/>
            <a:ext cx="9144000" cy="6888863"/>
          </a:xfrm>
          <a:prstGeom prst="rect">
            <a:avLst/>
          </a:prstGeom>
          <a:noFill/>
        </p:spPr>
      </p:pic>
      <p:sp>
        <p:nvSpPr>
          <p:cNvPr id="5" name="Прямоугольник 8"/>
          <p:cNvSpPr>
            <a:spLocks noChangeArrowheads="1"/>
          </p:cNvSpPr>
          <p:nvPr/>
        </p:nvSpPr>
        <p:spPr bwMode="auto">
          <a:xfrm>
            <a:off x="395536" y="332656"/>
            <a:ext cx="604867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otype Corsiva" pitchFamily="66" charset="0"/>
              </a:rPr>
              <a:t>Пальчиковая гимнастика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otype Corsiva" pitchFamily="66" charset="0"/>
              </a:rPr>
              <a:t> </a:t>
            </a:r>
          </a:p>
        </p:txBody>
      </p:sp>
      <p:sp>
        <p:nvSpPr>
          <p:cNvPr id="10" name="Облако 9"/>
          <p:cNvSpPr/>
          <p:nvPr/>
        </p:nvSpPr>
        <p:spPr>
          <a:xfrm>
            <a:off x="467544" y="1052736"/>
            <a:ext cx="4680520" cy="3312368"/>
          </a:xfrm>
          <a:prstGeom prst="cloud">
            <a:avLst/>
          </a:prstGeom>
          <a:gradFill>
            <a:gsLst>
              <a:gs pos="0">
                <a:srgbClr val="7BC1F1">
                  <a:alpha val="61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rect">
              <a:fillToRect l="100000" t="100000"/>
            </a:path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lvl="0">
              <a:defRPr/>
            </a:pPr>
            <a:r>
              <a:rPr lang="ru-RU" sz="1600" b="1" kern="0" dirty="0" smtClean="0">
                <a:solidFill>
                  <a:srgbClr val="0070C0"/>
                </a:solidFill>
              </a:rPr>
              <a:t>- пальчиковые игры с мелкими предметами;</a:t>
            </a:r>
          </a:p>
          <a:p>
            <a:pPr lvl="0">
              <a:defRPr/>
            </a:pPr>
            <a:r>
              <a:rPr lang="ru-RU" sz="1600" b="1" kern="0" dirty="0" smtClean="0">
                <a:solidFill>
                  <a:srgbClr val="0070C0"/>
                </a:solidFill>
              </a:rPr>
              <a:t>- пальчиковые игры со скороговорками; </a:t>
            </a:r>
          </a:p>
          <a:p>
            <a:pPr lvl="0">
              <a:defRPr/>
            </a:pPr>
            <a:r>
              <a:rPr lang="ru-RU" sz="1600" b="1" kern="0" dirty="0" smtClean="0">
                <a:solidFill>
                  <a:srgbClr val="0070C0"/>
                </a:solidFill>
              </a:rPr>
              <a:t>- пальчиковые игры со стихами; </a:t>
            </a:r>
          </a:p>
          <a:p>
            <a:pPr lvl="0">
              <a:defRPr/>
            </a:pPr>
            <a:r>
              <a:rPr lang="ru-RU" sz="1600" b="1" kern="0" dirty="0" smtClean="0">
                <a:solidFill>
                  <a:srgbClr val="0070C0"/>
                </a:solidFill>
              </a:rPr>
              <a:t>- пальчиковая гимнастика; </a:t>
            </a:r>
          </a:p>
          <a:p>
            <a:pPr lvl="0">
              <a:defRPr/>
            </a:pPr>
            <a:r>
              <a:rPr lang="ru-RU" sz="1600" b="1" kern="0" dirty="0" smtClean="0">
                <a:solidFill>
                  <a:srgbClr val="0070C0"/>
                </a:solidFill>
              </a:rPr>
              <a:t>- пальчиковый алфавит; </a:t>
            </a:r>
          </a:p>
          <a:p>
            <a:pPr lvl="0">
              <a:defRPr/>
            </a:pPr>
            <a:r>
              <a:rPr lang="ru-RU" sz="1600" b="1" kern="0" dirty="0" smtClean="0">
                <a:solidFill>
                  <a:srgbClr val="0070C0"/>
                </a:solidFill>
              </a:rPr>
              <a:t>- пальчиковый театр;</a:t>
            </a:r>
          </a:p>
          <a:p>
            <a:pPr lvl="0">
              <a:defRPr/>
            </a:pPr>
            <a:r>
              <a:rPr lang="ru-RU" sz="1600" b="1" kern="0" dirty="0" smtClean="0">
                <a:solidFill>
                  <a:srgbClr val="0070C0"/>
                </a:solidFill>
              </a:rPr>
              <a:t>- театр теней.</a:t>
            </a:r>
            <a:endParaRPr lang="ru-RU" sz="1600" dirty="0" smtClean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Букины\Desktop\фото работа 2018г-19г\SDC136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212976"/>
            <a:ext cx="4608512" cy="3348372"/>
          </a:xfrm>
          <a:prstGeom prst="cloud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1060630141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532</Words>
  <Application>Microsoft Office PowerPoint</Application>
  <PresentationFormat>Экран (4:3)</PresentationFormat>
  <Paragraphs>120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Организация коррекционно-развивающей работы с использованием здоровьесберегающих технологий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36</cp:revision>
  <dcterms:modified xsi:type="dcterms:W3CDTF">2022-06-10T07:57:32Z</dcterms:modified>
</cp:coreProperties>
</file>