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70" r:id="rId3"/>
    <p:sldId id="271" r:id="rId4"/>
    <p:sldId id="272" r:id="rId5"/>
    <p:sldId id="258" r:id="rId6"/>
    <p:sldId id="259" r:id="rId7"/>
    <p:sldId id="273" r:id="rId8"/>
    <p:sldId id="274" r:id="rId9"/>
    <p:sldId id="275" r:id="rId10"/>
    <p:sldId id="269" r:id="rId11"/>
    <p:sldId id="266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50" autoAdjust="0"/>
  </p:normalViewPr>
  <p:slideViewPr>
    <p:cSldViewPr>
      <p:cViewPr>
        <p:scale>
          <a:sx n="69" d="100"/>
          <a:sy n="69" d="100"/>
        </p:scale>
        <p:origin x="-1404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E4450-B034-4428-9D09-2E2002ABA47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7ECB0-3B5F-4326-B938-D2FEEB87A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9082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7ECB0-3B5F-4326-B938-D2FEEB87A59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6345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6124-61CF-44DD-BA6A-2D845DD5FD3F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973D-F552-4614-9ECB-1084A369D9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6124-61CF-44DD-BA6A-2D845DD5FD3F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973D-F552-4614-9ECB-1084A369D9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6124-61CF-44DD-BA6A-2D845DD5FD3F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973D-F552-4614-9ECB-1084A369D9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6124-61CF-44DD-BA6A-2D845DD5FD3F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973D-F552-4614-9ECB-1084A369D9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6124-61CF-44DD-BA6A-2D845DD5FD3F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973D-F552-4614-9ECB-1084A369D9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6124-61CF-44DD-BA6A-2D845DD5FD3F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973D-F552-4614-9ECB-1084A369D9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6124-61CF-44DD-BA6A-2D845DD5FD3F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973D-F552-4614-9ECB-1084A369D9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6124-61CF-44DD-BA6A-2D845DD5FD3F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973D-F552-4614-9ECB-1084A369D9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6124-61CF-44DD-BA6A-2D845DD5FD3F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973D-F552-4614-9ECB-1084A369D9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6124-61CF-44DD-BA6A-2D845DD5FD3F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973D-F552-4614-9ECB-1084A369D9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6124-61CF-44DD-BA6A-2D845DD5FD3F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973D-F552-4614-9ECB-1084A369D9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F6124-61CF-44DD-BA6A-2D845DD5FD3F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A973D-F552-4614-9ECB-1084A369D9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s://sites.google.com/site/artynskijdetskijsad/_/rsrc/1400466938743/config/customLogo.gif?revision=24"/>
          <p:cNvPicPr>
            <a:picLocks noChangeAspect="1" noChangeArrowheads="1"/>
          </p:cNvPicPr>
          <p:nvPr/>
        </p:nvPicPr>
        <p:blipFill>
          <a:blip r:embed="rId2" cstate="print"/>
          <a:srcRect l="14114" r="237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2357430"/>
            <a:ext cx="8429684" cy="1938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6000" b="1" dirty="0" smtClean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28828" y="1052736"/>
            <a:ext cx="67151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80"/>
              </a:spcBef>
              <a:defRPr/>
            </a:pPr>
            <a:r>
              <a:rPr lang="ru-RU" sz="6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-Town-Normal" pitchFamily="2" charset="0"/>
              </a:rPr>
              <a:t>Речевая готовность ребенка к школе</a:t>
            </a:r>
            <a:r>
              <a:rPr lang="ru-RU" sz="6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-Town-Normal" pitchFamily="2" charset="0"/>
              </a:rPr>
              <a:t> </a:t>
            </a:r>
            <a:r>
              <a:rPr lang="ru-RU" sz="6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-Town-Normal" pitchFamily="2" charset="0"/>
              </a:rPr>
              <a:t> </a:t>
            </a:r>
            <a:endParaRPr lang="ru-RU" sz="6000" i="1" dirty="0">
              <a:solidFill>
                <a:srgbClr val="C00000"/>
              </a:solidFill>
              <a:latin typeface="Old-Town-Normal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4797152"/>
            <a:ext cx="2880320" cy="13280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Учитель- логопед МКДОУИЛ детского сада «Улыбка» Букина Е.Ю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2020г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Профилактика речевых нарушений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1412776"/>
            <a:ext cx="5637312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Правильная речь взрослых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Общение с ребенком (чтение литературы, беседа по вопросам, пересказ)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внимания, памяти, фонематических процессов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мелкой моторики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Своевременная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коррекциоенная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работа по преодолению речевых нарушений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nachalo4ka.ru/wp-content/uploads/2014/08/uchitel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56581"/>
            <a:ext cx="3798078" cy="4401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8921371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357166"/>
            <a:ext cx="67151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484784"/>
            <a:ext cx="7931224" cy="4525963"/>
          </a:xfrm>
        </p:spPr>
        <p:txBody>
          <a:bodyPr>
            <a:normAutofit/>
          </a:bodyPr>
          <a:lstStyle/>
          <a:p>
            <a:pPr indent="-341313" algn="just">
              <a:lnSpc>
                <a:spcPct val="90000"/>
              </a:lnSpc>
              <a:spcBef>
                <a:spcPts val="75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Вовремя обратить внимание на различные нарушения устной речи своего ребёнка, чтобы начать логопедическую работу с ним до школы, предотвращая трудности общения в коллективе и неуспеваемость в общеобразовательной школе. </a:t>
            </a:r>
          </a:p>
          <a:p>
            <a:pPr indent="-341313" algn="just">
              <a:lnSpc>
                <a:spcPct val="90000"/>
              </a:lnSpc>
              <a:spcBef>
                <a:spcPts val="75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Чем раньше будет начата коррекция, тем лучше </a:t>
            </a: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её результат.</a:t>
            </a:r>
            <a:endParaRPr lang="ru-RU" sz="2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1313" algn="just">
              <a:lnSpc>
                <a:spcPct val="90000"/>
              </a:lnSpc>
              <a:spcBef>
                <a:spcPts val="8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600" dirty="0" smtClean="0">
                <a:solidFill>
                  <a:srgbClr val="000000"/>
                </a:solidFill>
              </a:rPr>
              <a:t>   </a:t>
            </a:r>
            <a:endParaRPr lang="ru-RU" sz="36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692696"/>
            <a:ext cx="4838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Основная задача родителей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pedsovet.su/_ld/429/1002846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0"/>
            <a:ext cx="878497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https://img-fotki.yandex.ru/get/6805/16969765.240/0_91742_de6b5828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2" name="AutoShape 4" descr="https://img-fotki.yandex.ru/get/6805/16969765.240/0_91742_de6b5828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4" name="AutoShape 6" descr="https://img-fotki.yandex.ru/get/6805/16969765.240/0_91742_de6b5828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6" name="Picture 8" descr="http://img0.liveinternet.ru/images/attach/c/9/105/420/105420618_large_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204864"/>
            <a:ext cx="4353719" cy="427897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15616" y="1196752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okartinkah.ru/img/shablony-dlya-prezentaciy-kartinki-2193/shablony-dlya-prezentaciy-kartinki-3.jpg"/>
          <p:cNvPicPr>
            <a:picLocks noChangeAspect="1" noChangeArrowheads="1"/>
          </p:cNvPicPr>
          <p:nvPr/>
        </p:nvPicPr>
        <p:blipFill>
          <a:blip r:embed="rId2" cstate="print"/>
          <a:srcRect b="44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2132856"/>
            <a:ext cx="6635080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/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Готовность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или неготовность ребенка к началу школьного обучения определяется уровнем его речевого развития. Это связано с тем, что именно при помощи речи, устной и письменной, ему предстоит усваивать всю систему знаний. Если устной речью он уже овладел до школы, то письменной ему еще только предстоит овладеть.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чем лучше будет развита у ребенка ко времени поступления в школу его устная речь, тем легче ему будет овладеть чтением и письмом и тем полноценнее будет приобретенная письменная речь.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Шаблон презентации «До свидания, детский сад!» Бесплатные ...&#10; Шаблон для Презентации Детск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9731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289451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детей нередко наблюдается не резко выраженное отставание в речевом развитии, которое в дошкольном возрасте обычно не привлекает к себе особого внимания, но в дальнейшем значительно затрудняет овладение письмом и приводит к появлению в нем специфических ошибок, не поддающихся устранению обычными школьными методами. Поэтому очень важно выявить даже самые незначительные отклонения в речевом развитии дошкольника и успеть их преодолеть до начала его обучения грамоте.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Обязательной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проверке подлежит следующее: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Правильность произношения звуков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Умение различать звуки речи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слух.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Владение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элементарными навыками звукового анализа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Состояние словарного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запаса.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грамматических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Владение связной речью.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mirgeografii.ru/wp-content/uploads/2011/10/shablon-p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70527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Чистое и четкое произношение всех групп звуков: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Свистящих  - С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З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и Ц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Шипящих – Ж – Ш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Сонорных – Л – Ль, Р –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Аффрикат – Ч, Щ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476672"/>
            <a:ext cx="5418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Правильность произношения звуков.</a:t>
            </a:r>
            <a:endParaRPr lang="ru-RU" sz="24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Шаблон презентации «До свидания, детский сад!» Бесплатные ...&#10; Шаблон для Презентации Детск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9731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Умение различать звуки речи на слух.</a:t>
            </a:r>
            <a:endParaRPr lang="ru-RU" sz="2400" b="1" dirty="0">
              <a:solidFill>
                <a:srgbClr val="CC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95536" y="1196752"/>
            <a:ext cx="8219256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Четкое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различение на слух всех звуков речи являйся одной из необходимых предпосылок овладения грамотой. Запись любого слова предполагает умение определить (то есть "опознать") каждый входящий в его состав звук и обозначить его соответствующей буквой. Если же некоторые звуки кажутся ребенку одинаковыми, то он неизбежно будет затрудняться при выборе соответствующих этим звукам букв во время письма. Например, при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неразличенни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слух звуков Б и П он не будет знать, какая первая буква (Б или П) должна быть написана в слове БУЛКА или в слове ПОТОЛОК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3382251" y="1798067"/>
            <a:ext cx="45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74713" y="5661248"/>
            <a:ext cx="225321" cy="13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lum bright="-12000" contrast="34000"/>
          </a:blip>
          <a:srcRect/>
          <a:stretch>
            <a:fillRect/>
          </a:stretch>
        </p:blipFill>
        <p:spPr bwMode="auto">
          <a:xfrm flipV="1">
            <a:off x="3071802" y="5070466"/>
            <a:ext cx="53591" cy="4571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mg0.liveinternet.ru/images/attach/b/4/103/214/103214680_large__46972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Группа 6"/>
          <p:cNvGrpSpPr/>
          <p:nvPr/>
        </p:nvGrpSpPr>
        <p:grpSpPr>
          <a:xfrm>
            <a:off x="571470" y="898267"/>
            <a:ext cx="7528921" cy="5015243"/>
            <a:chOff x="607488" y="1344094"/>
            <a:chExt cx="7925326" cy="5138028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607488" y="1344094"/>
              <a:ext cx="7925326" cy="4181903"/>
              <a:chOff x="607288" y="-815361"/>
              <a:chExt cx="7925152" cy="5227599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607288" y="-815361"/>
                <a:ext cx="7925152" cy="486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endParaRPr lang="ru-RU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" name="Прямоугольник 3"/>
              <p:cNvSpPr>
                <a:spLocks noChangeArrowheads="1"/>
              </p:cNvSpPr>
              <p:nvPr/>
            </p:nvSpPr>
            <p:spPr bwMode="auto">
              <a:xfrm>
                <a:off x="1366078" y="3885680"/>
                <a:ext cx="6491880" cy="526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ru-RU" sz="2000" dirty="0" smtClean="0">
                  <a:latin typeface="Monotype Corsiva" pitchFamily="66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07489" y="6093296"/>
              <a:ext cx="4796907" cy="388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857224" y="714356"/>
            <a:ext cx="7572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C0000"/>
                </a:solidFill>
                <a:latin typeface="Monotype Corsiva" pitchFamily="66" charset="0"/>
              </a:rPr>
              <a:t> </a:t>
            </a:r>
            <a:endParaRPr lang="ru-RU" sz="3600" dirty="0"/>
          </a:p>
        </p:txBody>
      </p:sp>
      <p:pic>
        <p:nvPicPr>
          <p:cNvPr id="1026" name="Picture 2" descr="C:\Users\User\Downloads\107704741_5111852_3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73203" y="5733256"/>
            <a:ext cx="118186" cy="181824"/>
          </a:xfrm>
          <a:prstGeom prst="rect">
            <a:avLst/>
          </a:prstGeom>
          <a:noFill/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2411760" y="1268760"/>
            <a:ext cx="627504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Для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записи любого слова ребенок должен не только уметь отличить друг от друга все составляющий его звуки, но и отчетливо представлять себе их последовательность, то есть он должен владеть звуковым анализом слов. Простейшие формы такого анализа становятся "доступными детям уже в дошкольном возрасте, и это является одним из важных свидетельств их готовности к обучению грамоте.</a:t>
            </a:r>
          </a:p>
          <a:p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3928" y="476672"/>
            <a:ext cx="3212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Звуковой анализ слов</a:t>
            </a:r>
            <a:endParaRPr lang="ru-RU" sz="24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 descr="http://nachalo4ka.ru/wp-content/uploads/2014/08/uchenitsa-pervoklash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2204984" cy="417646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764704"/>
            <a:ext cx="6912768" cy="5832648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b="1" dirty="0" smtClean="0"/>
              <a:t>      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Словарный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запас, ребенка старшего дошкольного возраста должен составлять нс менее 2000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слов.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Должны присутствовать к словаре ребенка и обобщающие слова (типа ОДЕЖДА, ОБУВЬ, ПОСУДА, ЖИВОТНЫЕ, ПТИЦЫ, ОВОЩИ, ФРУКТЫ и т.п.), которые начинают усваиваться детьми примерно с трех-трех с половиной лет.</a:t>
            </a:r>
          </a:p>
          <a:p>
            <a:pPr algn="just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Для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исследования словарного запаса применяется целый ряд специальных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приемов: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называние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предметов, относящихся к различным логическим группам (например, ребенку предлагается назвать все известные ему деревья, цветы и пр.);</a:t>
            </a:r>
          </a:p>
          <a:p>
            <a:pPr algn="just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нахождение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общих названий (обобщающих слов) для группы однородных предметов;</a:t>
            </a:r>
          </a:p>
          <a:p>
            <a:pPr algn="just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подбор признаков к определенному предмету;</a:t>
            </a:r>
          </a:p>
          <a:p>
            <a:pPr algn="just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подбор возможных действий к предмету;</a:t>
            </a:r>
          </a:p>
          <a:p>
            <a:pPr algn="just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подбор предметов к заданному действию;</a:t>
            </a:r>
          </a:p>
          <a:p>
            <a:pPr algn="just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подбор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синонимов (слов, близких по значению);</a:t>
            </a:r>
          </a:p>
          <a:p>
            <a:pPr algn="just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подбор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антонимов (слов с противоположным значением) и др.</a:t>
            </a:r>
          </a:p>
          <a:p>
            <a:pPr algn="just"/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26064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Словарный запас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arstyle.org/uploads/posts/2010-01/1264447876_1256488385_23-kop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рамматический строй речи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340768"/>
            <a:ext cx="7272808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умение пользоваться развернутой фразовой речью; </a:t>
            </a:r>
          </a:p>
          <a:p>
            <a:pPr>
              <a:lnSpc>
                <a:spcPct val="8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умение работать с предложением; </a:t>
            </a:r>
          </a:p>
          <a:p>
            <a:pPr>
              <a:lnSpc>
                <a:spcPct val="8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правильно строить простые предложения;</a:t>
            </a:r>
          </a:p>
          <a:p>
            <a:pPr>
              <a:lnSpc>
                <a:spcPct val="8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видеть связь слов в предложениях; </a:t>
            </a:r>
          </a:p>
          <a:p>
            <a:pPr>
              <a:lnSpc>
                <a:spcPct val="8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распространять предложения второстепенными и однородными членами; </a:t>
            </a:r>
          </a:p>
          <a:p>
            <a:pPr>
              <a:lnSpc>
                <a:spcPct val="8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работать с деформированным предложением;</a:t>
            </a:r>
          </a:p>
          <a:p>
            <a:pPr>
              <a:lnSpc>
                <a:spcPct val="8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самостоятельно находить ошибки и устранять их;</a:t>
            </a:r>
          </a:p>
          <a:p>
            <a:pPr>
              <a:lnSpc>
                <a:spcPct val="8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составлять предложения по опорным словам и картинкам. 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Связная речь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К 7 годам ребёнок должен уметь пересказывать небольшие по объёму незнакомые рассказы и сказки. При пересказе обращается внимание:</a:t>
            </a:r>
          </a:p>
          <a:p>
            <a:pPr>
              <a:lnSpc>
                <a:spcPct val="12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на понимание ребёнком текста (он должен правильно формулировать основную мысль), </a:t>
            </a:r>
          </a:p>
          <a:p>
            <a:pPr>
              <a:lnSpc>
                <a:spcPct val="12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структурирование текста (он должен уметь последовательно и точно строить пересказ), </a:t>
            </a:r>
          </a:p>
          <a:p>
            <a:pPr>
              <a:lnSpc>
                <a:spcPct val="12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лексику (полнота использования лексики), </a:t>
            </a:r>
          </a:p>
          <a:p>
            <a:pPr>
              <a:lnSpc>
                <a:spcPct val="12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грамматику (он должен правильно строить предложения, уметь использовать сложные предложения), </a:t>
            </a:r>
          </a:p>
          <a:p>
            <a:pPr>
              <a:lnSpc>
                <a:spcPct val="12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плавность речи (отсутствие подсказок </a:t>
            </a:r>
          </a:p>
          <a:p>
            <a:pPr>
              <a:lnSpc>
                <a:spcPct val="120000"/>
              </a:lnSpc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по ходу пересказа). </a:t>
            </a:r>
          </a:p>
          <a:p>
            <a:endParaRPr lang="ru-RU" dirty="0"/>
          </a:p>
        </p:txBody>
      </p:sp>
      <p:pic>
        <p:nvPicPr>
          <p:cNvPr id="47106" name="Picture 2" descr="http://nachalo4ka.ru/wp-content/uploads/2014/08/otkryitaya-knig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6774" y="5229200"/>
            <a:ext cx="2784820" cy="130368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</TotalTime>
  <Words>790</Words>
  <Application>Microsoft Office PowerPoint</Application>
  <PresentationFormat>Экран (4:3)</PresentationFormat>
  <Paragraphs>63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Умение различать звуки речи на слух.</vt:lpstr>
      <vt:lpstr>Слайд 6</vt:lpstr>
      <vt:lpstr>Слайд 7</vt:lpstr>
      <vt:lpstr>Грамматический строй речи</vt:lpstr>
      <vt:lpstr>Связная речь</vt:lpstr>
      <vt:lpstr>Профилактика речевых нарушений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RePack by SPecialiST</cp:lastModifiedBy>
  <cp:revision>49</cp:revision>
  <dcterms:created xsi:type="dcterms:W3CDTF">2014-07-18T16:08:11Z</dcterms:created>
  <dcterms:modified xsi:type="dcterms:W3CDTF">2020-03-19T16:24:15Z</dcterms:modified>
</cp:coreProperties>
</file>