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1" r:id="rId8"/>
    <p:sldId id="260" r:id="rId9"/>
    <p:sldId id="263" r:id="rId10"/>
    <p:sldId id="264" r:id="rId11"/>
    <p:sldId id="266" r:id="rId12"/>
    <p:sldId id="265" r:id="rId13"/>
    <p:sldId id="267" r:id="rId14"/>
    <p:sldId id="268" r:id="rId15"/>
    <p:sldId id="270" r:id="rId16"/>
    <p:sldId id="269" r:id="rId17"/>
    <p:sldId id="26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Users\USER\Desktop\115599608__1__16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86713"/>
            <a:ext cx="2018917" cy="31712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2060848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СОВЕТУЕТ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«Логопедические занятия в домашних условиях»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2" name="Picture 4" descr="C:\Users\USER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980728"/>
            <a:ext cx="5416426" cy="102686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19672" y="33265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МКДОУИЛ детский сад «Улыбка»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43808" y="544522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 учитель- логопед</a:t>
            </a:r>
          </a:p>
          <a:p>
            <a:pPr algn="ctr"/>
            <a:r>
              <a:rPr lang="ru-RU" b="1" dirty="0" smtClean="0"/>
              <a:t>Букина Е.Ю </a:t>
            </a:r>
          </a:p>
          <a:p>
            <a:pPr algn="ctr"/>
            <a:r>
              <a:rPr lang="ru-RU" b="1" smtClean="0"/>
              <a:t>2021г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2) Далее отрабатываем </a:t>
            </a:r>
            <a:r>
              <a:rPr lang="ru-RU" sz="2400" b="1" dirty="0" smtClean="0"/>
              <a:t>слияния гласных</a:t>
            </a:r>
            <a:r>
              <a:rPr lang="ru-RU" sz="2400" dirty="0" smtClean="0"/>
              <a:t> звуков.</a:t>
            </a:r>
          </a:p>
          <a:p>
            <a:pPr>
              <a:buFontTx/>
              <a:buChar char="-"/>
            </a:pPr>
            <a:r>
              <a:rPr lang="ru-RU" sz="2400" dirty="0" smtClean="0"/>
              <a:t>Маша заблудилась в лесу: «</a:t>
            </a:r>
            <a:r>
              <a:rPr lang="ru-RU" sz="2400" i="1" dirty="0" smtClean="0"/>
              <a:t>Ау! Ау!</a:t>
            </a:r>
            <a:r>
              <a:rPr lang="ru-RU" sz="2400" dirty="0" smtClean="0"/>
              <a:t>». Ребёнок плачет: «</a:t>
            </a:r>
            <a:r>
              <a:rPr lang="ru-RU" sz="2400" i="1" dirty="0" smtClean="0"/>
              <a:t>Уа! Уа!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- Показываем ослика, говорим: «</a:t>
            </a:r>
            <a:r>
              <a:rPr lang="ru-RU" sz="2400" i="1" dirty="0" err="1" smtClean="0"/>
              <a:t>Иа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Иа</a:t>
            </a:r>
            <a:r>
              <a:rPr lang="ru-RU" sz="2400" i="1" dirty="0" smtClean="0"/>
              <a:t>!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3) Переходим к произнесению </a:t>
            </a:r>
            <a:r>
              <a:rPr lang="ru-RU" sz="2400" i="1" dirty="0" smtClean="0"/>
              <a:t>согласных</a:t>
            </a:r>
            <a:r>
              <a:rPr lang="ru-RU" sz="2400" dirty="0" smtClean="0"/>
              <a:t> звуков, которые имеют определённый смысл.</a:t>
            </a:r>
          </a:p>
          <a:p>
            <a:r>
              <a:rPr lang="ru-RU" sz="2400" dirty="0" smtClean="0"/>
              <a:t>- Чайник кипит: «</a:t>
            </a:r>
            <a:r>
              <a:rPr lang="ru-RU" sz="2400" i="1" dirty="0" err="1" smtClean="0"/>
              <a:t>П-п-п</a:t>
            </a:r>
            <a:r>
              <a:rPr lang="ru-RU" sz="2400" i="1" dirty="0" smtClean="0"/>
              <a:t>!</a:t>
            </a:r>
            <a:r>
              <a:rPr lang="ru-RU" sz="2400" dirty="0" smtClean="0"/>
              <a:t>». Давай попыхтим также.</a:t>
            </a:r>
          </a:p>
          <a:p>
            <a:r>
              <a:rPr lang="ru-RU" sz="2400" dirty="0" smtClean="0"/>
              <a:t>- Качаем колесо: «</a:t>
            </a:r>
            <a:r>
              <a:rPr lang="ru-RU" sz="2400" i="1" dirty="0" err="1" smtClean="0"/>
              <a:t>С-с-с</a:t>
            </a:r>
            <a:r>
              <a:rPr lang="ru-RU" sz="2400" dirty="0" smtClean="0"/>
              <a:t>». Руками показываем, как работаем насосом.</a:t>
            </a:r>
          </a:p>
          <a:p>
            <a:r>
              <a:rPr lang="ru-RU" sz="2400" dirty="0" smtClean="0"/>
              <a:t>- Деревья шумят: «</a:t>
            </a:r>
            <a:r>
              <a:rPr lang="ru-RU" sz="2400" i="1" dirty="0" err="1" smtClean="0"/>
              <a:t>Ш-ш-ш</a:t>
            </a:r>
            <a:r>
              <a:rPr lang="ru-RU" sz="2400" dirty="0" smtClean="0"/>
              <a:t>». Поднимаем руки, качаем ими из одной стороны в другую.</a:t>
            </a:r>
          </a:p>
          <a:p>
            <a:r>
              <a:rPr lang="ru-RU" sz="2400" dirty="0" smtClean="0"/>
              <a:t>Показываем пилу (картинку или игрушку): «</a:t>
            </a:r>
            <a:r>
              <a:rPr lang="ru-RU" sz="2400" i="1" dirty="0" err="1" smtClean="0"/>
              <a:t>Сь-сь-сь</a:t>
            </a:r>
            <a:r>
              <a:rPr lang="ru-RU" sz="2400" dirty="0" smtClean="0"/>
              <a:t>». Выполняем движения вперёд-назад ребром ладони или игрушечной пилой.</a:t>
            </a:r>
          </a:p>
          <a:p>
            <a:r>
              <a:rPr lang="ru-RU" sz="2400" dirty="0" smtClean="0"/>
              <a:t>- Поёт комар: «</a:t>
            </a:r>
            <a:r>
              <a:rPr lang="ru-RU" sz="2400" i="1" dirty="0" err="1" smtClean="0"/>
              <a:t>З-з-з</a:t>
            </a:r>
            <a:r>
              <a:rPr lang="ru-RU" sz="2400" dirty="0" smtClean="0"/>
              <a:t>». Указат. пальцем рисуем в воздухе круги.</a:t>
            </a:r>
          </a:p>
          <a:p>
            <a:r>
              <a:rPr lang="ru-RU" sz="2400" dirty="0" smtClean="0"/>
              <a:t>- Поёт жук: «</a:t>
            </a:r>
            <a:r>
              <a:rPr lang="ru-RU" sz="2400" i="1" dirty="0" smtClean="0"/>
              <a:t>Ж-ж-ж</a:t>
            </a:r>
            <a:r>
              <a:rPr lang="ru-RU" sz="2400" dirty="0" smtClean="0"/>
              <a:t>». Можно предложить посоревноваться с крохой, чей жук дольше пожужжит.</a:t>
            </a:r>
          </a:p>
          <a:p>
            <a:r>
              <a:rPr lang="ru-RU" sz="2400" dirty="0" smtClean="0"/>
              <a:t>- Греем ручки: «</a:t>
            </a:r>
            <a:r>
              <a:rPr lang="ru-RU" sz="2400" i="1" dirty="0" err="1" smtClean="0"/>
              <a:t>Х-х-х</a:t>
            </a:r>
            <a:r>
              <a:rPr lang="ru-RU" sz="2400" dirty="0" smtClean="0"/>
              <a:t>». Показываем, как дышать на руки.</a:t>
            </a:r>
          </a:p>
          <a:p>
            <a:r>
              <a:rPr lang="ru-RU" sz="2400" dirty="0" smtClean="0"/>
              <a:t>- Ёжик фыркает: «</a:t>
            </a:r>
            <a:r>
              <a:rPr lang="ru-RU" sz="2400" i="1" dirty="0" err="1" smtClean="0"/>
              <a:t>Ф-ф-ф</a:t>
            </a:r>
            <a:r>
              <a:rPr lang="ru-RU" sz="2400" dirty="0" smtClean="0"/>
              <a:t>». Предлагаем пофыркать, как ёжики.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</a:t>
            </a:r>
            <a:r>
              <a:rPr lang="ru-RU" sz="2400" dirty="0" smtClean="0"/>
              <a:t>) Далее – звукоподражательные </a:t>
            </a:r>
            <a:r>
              <a:rPr lang="ru-RU" sz="2400" b="1" dirty="0" smtClean="0"/>
              <a:t>слоги и слова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• Подражание голосам животных (самая любимая тема у всех детей): собака – </a:t>
            </a:r>
            <a:r>
              <a:rPr lang="ru-RU" sz="2400" i="1" dirty="0" smtClean="0"/>
              <a:t>гав</a:t>
            </a:r>
            <a:r>
              <a:rPr lang="ru-RU" sz="2400" dirty="0" smtClean="0"/>
              <a:t>, коза – </a:t>
            </a:r>
            <a:r>
              <a:rPr lang="ru-RU" sz="2400" i="1" dirty="0" err="1" smtClean="0"/>
              <a:t>ме-е</a:t>
            </a:r>
            <a:r>
              <a:rPr lang="ru-RU" sz="2400" dirty="0" smtClean="0"/>
              <a:t>, лягушка – </a:t>
            </a:r>
            <a:r>
              <a:rPr lang="ru-RU" sz="2400" i="1" dirty="0" err="1" smtClean="0"/>
              <a:t>ква</a:t>
            </a:r>
            <a:r>
              <a:rPr lang="ru-RU" sz="2400" dirty="0" smtClean="0"/>
              <a:t>, кукушка – </a:t>
            </a:r>
            <a:r>
              <a:rPr lang="ru-RU" sz="2400" i="1" dirty="0" smtClean="0"/>
              <a:t>ку-ку</a:t>
            </a:r>
            <a:r>
              <a:rPr lang="ru-RU" sz="2400" dirty="0" smtClean="0"/>
              <a:t>, мышка – </a:t>
            </a:r>
            <a:r>
              <a:rPr lang="ru-RU" sz="2400" i="1" dirty="0" smtClean="0"/>
              <a:t>пи-пи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Произнесение междометий: мяч упал – </a:t>
            </a:r>
            <a:r>
              <a:rPr lang="ru-RU" sz="2400" i="1" dirty="0" smtClean="0"/>
              <a:t>ах</a:t>
            </a:r>
            <a:r>
              <a:rPr lang="ru-RU" sz="2400" dirty="0" smtClean="0"/>
              <a:t>, чашка разбилась – </a:t>
            </a:r>
            <a:r>
              <a:rPr lang="ru-RU" sz="2400" i="1" dirty="0" smtClean="0"/>
              <a:t>ох</a:t>
            </a:r>
            <a:r>
              <a:rPr lang="ru-RU" sz="2400" dirty="0" smtClean="0"/>
              <a:t>, папа делает зарядку – </a:t>
            </a:r>
            <a:r>
              <a:rPr lang="ru-RU" sz="2400" i="1" dirty="0" smtClean="0"/>
              <a:t>ух!</a:t>
            </a:r>
            <a:endParaRPr lang="ru-RU" sz="2400" dirty="0" smtClean="0"/>
          </a:p>
          <a:p>
            <a:r>
              <a:rPr lang="ru-RU" sz="2400" dirty="0" smtClean="0"/>
              <a:t>• Подражание бытовым шумам: часы тикают – </a:t>
            </a:r>
            <a:r>
              <a:rPr lang="ru-RU" sz="2400" i="1" dirty="0" smtClean="0"/>
              <a:t>тик-так</a:t>
            </a:r>
            <a:r>
              <a:rPr lang="ru-RU" sz="2400" dirty="0" smtClean="0"/>
              <a:t>, вода капает – </a:t>
            </a:r>
            <a:r>
              <a:rPr lang="ru-RU" sz="2400" i="1" dirty="0" smtClean="0"/>
              <a:t>кап-кап</a:t>
            </a:r>
            <a:r>
              <a:rPr lang="ru-RU" sz="2400" dirty="0" smtClean="0"/>
              <a:t>, малыш топает – </a:t>
            </a:r>
            <a:r>
              <a:rPr lang="ru-RU" sz="2400" i="1" dirty="0" smtClean="0"/>
              <a:t>топ-топ</a:t>
            </a:r>
            <a:r>
              <a:rPr lang="ru-RU" sz="2400" dirty="0" smtClean="0"/>
              <a:t>, ножницы режут – </a:t>
            </a:r>
            <a:r>
              <a:rPr lang="ru-RU" sz="2400" i="1" dirty="0" smtClean="0"/>
              <a:t>чик-чик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Подражание транспортным шумам: машина – </a:t>
            </a:r>
            <a:r>
              <a:rPr lang="ru-RU" sz="2400" i="1" dirty="0" err="1" smtClean="0"/>
              <a:t>би-би</a:t>
            </a:r>
            <a:r>
              <a:rPr lang="ru-RU" sz="2400" dirty="0" smtClean="0"/>
              <a:t>, поезд – </a:t>
            </a:r>
            <a:r>
              <a:rPr lang="ru-RU" sz="2400" i="1" dirty="0" err="1" smtClean="0"/>
              <a:t>ту-ту</a:t>
            </a:r>
            <a:r>
              <a:rPr lang="ru-RU" sz="2400" dirty="0" smtClean="0"/>
              <a:t>, паровоз – </a:t>
            </a:r>
            <a:r>
              <a:rPr lang="ru-RU" sz="2400" i="1" dirty="0" err="1" smtClean="0"/>
              <a:t>чух-чух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Подражание музыкальным звукам: песенка – </a:t>
            </a:r>
            <a:r>
              <a:rPr lang="ru-RU" sz="2400" i="1" dirty="0" smtClean="0"/>
              <a:t>ля-ля-ля</a:t>
            </a:r>
            <a:r>
              <a:rPr lang="ru-RU" sz="2400" dirty="0" smtClean="0"/>
              <a:t>, колокольчик – </a:t>
            </a:r>
            <a:r>
              <a:rPr lang="ru-RU" sz="2400" i="1" dirty="0" smtClean="0"/>
              <a:t>динь-динь</a:t>
            </a:r>
            <a:r>
              <a:rPr lang="ru-RU" sz="2400" dirty="0" smtClean="0"/>
              <a:t>, барабан – </a:t>
            </a:r>
            <a:r>
              <a:rPr lang="ru-RU" sz="2400" i="1" dirty="0" smtClean="0"/>
              <a:t>бом-бом</a:t>
            </a:r>
            <a:r>
              <a:rPr lang="ru-RU" sz="2400" dirty="0" smtClean="0"/>
              <a:t>, дудочка – </a:t>
            </a:r>
            <a:r>
              <a:rPr lang="ru-RU" sz="2400" i="1" dirty="0" err="1" smtClean="0"/>
              <a:t>ду-ду</a:t>
            </a:r>
            <a:r>
              <a:rPr lang="ru-RU" sz="2400" dirty="0" smtClean="0"/>
              <a:t> и т.д.</a:t>
            </a:r>
          </a:p>
          <a:p>
            <a:pPr algn="ctr"/>
            <a:r>
              <a:rPr lang="ru-RU" sz="2400" b="1" dirty="0" smtClean="0"/>
              <a:t>Мультики с </a:t>
            </a:r>
            <a:r>
              <a:rPr lang="ru-RU" sz="2400" b="1" dirty="0" err="1" smtClean="0"/>
              <a:t>логоритмическими</a:t>
            </a:r>
            <a:r>
              <a:rPr lang="ru-RU" sz="2400" b="1" dirty="0" smtClean="0"/>
              <a:t> песенками- </a:t>
            </a:r>
          </a:p>
          <a:p>
            <a:pPr algn="ctr"/>
            <a:r>
              <a:rPr lang="en-US" sz="2400" b="1" dirty="0" smtClean="0"/>
              <a:t>https://orechi.ru/razvitie-rechi/logoritmika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Логоритмика</a:t>
            </a:r>
            <a:r>
              <a:rPr lang="ru-RU" sz="2400" dirty="0" smtClean="0"/>
              <a:t> — речь с движениями.</a:t>
            </a:r>
          </a:p>
          <a:p>
            <a:r>
              <a:rPr lang="ru-RU" sz="2400" b="1" dirty="0" smtClean="0"/>
              <a:t>«Черепаха» (</a:t>
            </a:r>
            <a:r>
              <a:rPr lang="ru-RU" sz="2400" b="1" dirty="0" err="1" smtClean="0"/>
              <a:t>самомассаж</a:t>
            </a:r>
            <a:r>
              <a:rPr lang="ru-RU" sz="2400" b="1" dirty="0" smtClean="0"/>
              <a:t>)</a:t>
            </a:r>
            <a:endParaRPr lang="ru-RU" sz="2400" dirty="0" smtClean="0"/>
          </a:p>
          <a:p>
            <a:r>
              <a:rPr lang="ru-RU" sz="2400" i="1" dirty="0" smtClean="0"/>
              <a:t>Шла купаться черепаха</a:t>
            </a:r>
            <a:r>
              <a:rPr lang="ru-RU" sz="2400" dirty="0" smtClean="0"/>
              <a:t> (ребенок выполняет легкие пощипывания пальцами рук, груди, ног)</a:t>
            </a:r>
          </a:p>
          <a:p>
            <a:r>
              <a:rPr lang="ru-RU" sz="2400" i="1" dirty="0" smtClean="0"/>
              <a:t>И кусала всех со страха:</a:t>
            </a:r>
            <a:endParaRPr lang="ru-RU" sz="2400" dirty="0" smtClean="0"/>
          </a:p>
          <a:p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</a:t>
            </a:r>
            <a:endParaRPr lang="ru-RU" sz="2400" dirty="0" smtClean="0"/>
          </a:p>
          <a:p>
            <a:r>
              <a:rPr lang="ru-RU" sz="2400" i="1" dirty="0" smtClean="0"/>
              <a:t>Никого я не боюсь!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Чистоговорка</a:t>
            </a:r>
            <a:r>
              <a:rPr lang="ru-RU" sz="2400" b="1" dirty="0" smtClean="0"/>
              <a:t> на звук Ц (развитие звукопроизношения)</a:t>
            </a:r>
            <a:endParaRPr lang="ru-RU" sz="2400" dirty="0" smtClean="0"/>
          </a:p>
          <a:p>
            <a:r>
              <a:rPr lang="ru-RU" sz="2400" i="1" dirty="0" err="1" smtClean="0"/>
              <a:t>Цы-цы-цы</a:t>
            </a:r>
            <a:r>
              <a:rPr lang="ru-RU" sz="2400" i="1" dirty="0" smtClean="0"/>
              <a:t> — в огороде огурцы</a:t>
            </a:r>
            <a:r>
              <a:rPr lang="ru-RU" sz="2400" dirty="0" smtClean="0"/>
              <a:t> (хлопаем в ладоши).</a:t>
            </a:r>
          </a:p>
          <a:p>
            <a:r>
              <a:rPr lang="ru-RU" sz="2400" i="1" dirty="0" err="1" smtClean="0"/>
              <a:t>Ица-ица-ица</a:t>
            </a:r>
            <a:r>
              <a:rPr lang="ru-RU" sz="2400" i="1" dirty="0" smtClean="0"/>
              <a:t> — прилетела к нам синица</a:t>
            </a:r>
            <a:r>
              <a:rPr lang="ru-RU" sz="2400" dirty="0" smtClean="0"/>
              <a:t> (делаем легкие взмахи кистями рук, имитируя крылья).</a:t>
            </a:r>
          </a:p>
          <a:p>
            <a:r>
              <a:rPr lang="ru-RU" sz="2400" i="1" dirty="0" err="1" smtClean="0"/>
              <a:t>Рец-рец-рец</a:t>
            </a:r>
            <a:r>
              <a:rPr lang="ru-RU" sz="2400" i="1" dirty="0" smtClean="0"/>
              <a:t> — поклевала огурец</a:t>
            </a:r>
            <a:r>
              <a:rPr lang="ru-RU" sz="2400" dirty="0" smtClean="0"/>
              <a:t> (стучим указательным пальцем по коленям).</a:t>
            </a:r>
          </a:p>
          <a:p>
            <a:r>
              <a:rPr lang="ru-RU" sz="2400" i="1" dirty="0" err="1" smtClean="0"/>
              <a:t>Цу-цу-цу</a:t>
            </a:r>
            <a:r>
              <a:rPr lang="ru-RU" sz="2400" i="1" dirty="0" smtClean="0"/>
              <a:t> — всем я дам по огурцу</a:t>
            </a:r>
            <a:r>
              <a:rPr lang="ru-RU" sz="2400" dirty="0" smtClean="0"/>
              <a:t> (ритмично вытягиваем руки вперед и затем прижимать к груди).</a:t>
            </a:r>
          </a:p>
          <a:p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Позанимайтесь с ребенком </a:t>
            </a:r>
            <a:r>
              <a:rPr lang="ru-RU" sz="2400" b="1" dirty="0" smtClean="0"/>
              <a:t>скороговорками,</a:t>
            </a:r>
            <a:r>
              <a:rPr lang="ru-RU" sz="2400" dirty="0" smtClean="0"/>
              <a:t> умерьте торопливость его речи. Ему наверняка понравятся эти забавные и короткие стишки.</a:t>
            </a:r>
          </a:p>
          <a:p>
            <a:pPr algn="just"/>
            <a:endParaRPr lang="ru-RU" sz="2400" dirty="0" smtClean="0"/>
          </a:p>
          <a:p>
            <a:r>
              <a:rPr lang="ru-RU" sz="2400" dirty="0" smtClean="0"/>
              <a:t>Вез корабль карамель,</a:t>
            </a:r>
          </a:p>
          <a:p>
            <a:r>
              <a:rPr lang="ru-RU" sz="2400" dirty="0" smtClean="0"/>
              <a:t>Наскочил корабль на мель,</a:t>
            </a:r>
          </a:p>
          <a:p>
            <a:r>
              <a:rPr lang="ru-RU" sz="2400" dirty="0" smtClean="0"/>
              <a:t>И матросы две недели</a:t>
            </a:r>
          </a:p>
          <a:p>
            <a:r>
              <a:rPr lang="ru-RU" sz="2400" dirty="0" smtClean="0"/>
              <a:t>Карамель на мели ели.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Бублик, баранку,</a:t>
            </a:r>
          </a:p>
          <a:p>
            <a:r>
              <a:rPr lang="ru-RU" sz="2400" dirty="0" smtClean="0"/>
              <a:t>Батон и буханку</a:t>
            </a:r>
          </a:p>
          <a:p>
            <a:r>
              <a:rPr lang="ru-RU" sz="2400" dirty="0" smtClean="0"/>
              <a:t>Пекарь из теста</a:t>
            </a:r>
          </a:p>
          <a:p>
            <a:r>
              <a:rPr lang="ru-RU" sz="2400" dirty="0" smtClean="0"/>
              <a:t>Испек спозаранку.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916832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Говорит попугай попугаю:</a:t>
            </a:r>
          </a:p>
          <a:p>
            <a:r>
              <a:rPr lang="ru-RU" sz="2400" dirty="0" smtClean="0"/>
              <a:t>- Я тебя, попугай, попугаю!</a:t>
            </a:r>
          </a:p>
          <a:p>
            <a:r>
              <a:rPr lang="ru-RU" sz="2400" dirty="0" smtClean="0"/>
              <a:t>- Попугай ты меня, попугай, -Говорит попугай попугаю.</a:t>
            </a:r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14908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Маланья болтушка</a:t>
            </a:r>
          </a:p>
          <a:p>
            <a:r>
              <a:rPr lang="ru-RU" sz="2400" dirty="0" smtClean="0"/>
              <a:t>Молоко болтала - </a:t>
            </a:r>
            <a:r>
              <a:rPr lang="ru-RU" sz="2400" dirty="0" err="1" smtClean="0"/>
              <a:t>болтала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Да не выболтала.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9552" y="54868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Уважаемые родители,  домашнее задание от логопеда – это действительно важно. Выполнять их совсем не сложно, а чаще – даже увлекательно и интересно.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Желаю вам в работе с детьми терпения, искренней заинтересованности и успехов.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119675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1920" y="4149080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88024" y="4149080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4008" y="5373216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6056" y="5373216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USER\Desktop\A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861048"/>
            <a:ext cx="2854846" cy="2850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26876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Логопедические занятия для детей дома </a:t>
            </a:r>
            <a:r>
              <a:rPr lang="ru-RU" sz="2400" dirty="0" smtClean="0"/>
              <a:t>— это постоянное общение с ребенком в игровой форме.</a:t>
            </a:r>
          </a:p>
          <a:p>
            <a:endParaRPr lang="ru-RU" sz="2400" dirty="0" smtClean="0"/>
          </a:p>
          <a:p>
            <a:pPr fontAlgn="base"/>
            <a:r>
              <a:rPr lang="ru-RU" sz="2400" dirty="0" smtClean="0"/>
              <a:t>Логопедические занятия с ребенком могут включать: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пальчиковые игры;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гимнастику на развитие артикуляции;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игры для развития слуха, звукоподражание, </a:t>
            </a:r>
            <a:r>
              <a:rPr lang="ru-RU" sz="2400" dirty="0" err="1" smtClean="0"/>
              <a:t>логоритмику</a:t>
            </a:r>
            <a:r>
              <a:rPr lang="ru-RU" sz="2400" dirty="0" smtClean="0"/>
              <a:t>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декламацию стихов и скороговорок.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703729"/>
            <a:ext cx="759633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Начиная логопедические занятия дома, нужно помнить о следующих правилах: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Продолжительность занятия необходимо увеличивать постепенно. Первое может продлиться не больше 3 – 5 минут.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Занятие должно быть интересным и вызывать у ребенка желание обучаться. Заставлять малыша что-то делать против его воли не стоит, иначе он может отказаться от выполнения упражнений совсем.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Можно устраивать короткие занятия, но по нескольку раз в день.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Если у ребенка что-то не получается, нельзя на него кричать. Нужно постараться найти причину «непослушного язычка» и исправить её.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Пальчиковая гимнастика</a:t>
            </a:r>
          </a:p>
          <a:p>
            <a:r>
              <a:rPr lang="ru-RU" sz="2400" dirty="0" smtClean="0"/>
              <a:t>Выполнение упражнений и ритмических движений пальцами индуктивно приводит к возбуждению в речевых центрах головного мозга и резкому усилению согласованной деятельности речевых зон, что, в конечном итоге, стимулирует развитие речи.</a:t>
            </a:r>
          </a:p>
          <a:p>
            <a:r>
              <a:rPr lang="ru-RU" sz="2400" dirty="0" smtClean="0"/>
              <a:t>Игры с пальчиками создают благоприятный эмоциональный фон, развивают умение подражать взрослому, учат вслушиваться и понимать смысл речи, повышают речевую активность ребенка.</a:t>
            </a:r>
          </a:p>
          <a:p>
            <a:r>
              <a:rPr lang="ru-RU" sz="2400" b="1" dirty="0" smtClean="0"/>
              <a:t>Муха</a:t>
            </a:r>
            <a:endParaRPr lang="ru-RU" sz="2400" dirty="0" smtClean="0"/>
          </a:p>
          <a:p>
            <a:r>
              <a:rPr lang="en-US" sz="2400" dirty="0" smtClean="0"/>
              <a:t>Bo</a:t>
            </a:r>
            <a:r>
              <a:rPr lang="ru-RU" sz="2400" dirty="0" smtClean="0"/>
              <a:t>т л</a:t>
            </a:r>
            <a:r>
              <a:rPr lang="en-US" sz="2400" dirty="0" smtClean="0"/>
              <a:t>e</a:t>
            </a:r>
            <a:r>
              <a:rPr lang="ru-RU" sz="2400" dirty="0" smtClean="0"/>
              <a:t>т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 </a:t>
            </a:r>
            <a:r>
              <a:rPr lang="ru-RU" sz="2400" dirty="0" smtClean="0"/>
              <a:t>муха, (правая рука машет четырьмя пальцами)</a:t>
            </a:r>
          </a:p>
          <a:p>
            <a:r>
              <a:rPr lang="en-US" sz="2400" dirty="0" smtClean="0"/>
              <a:t>Ha </a:t>
            </a:r>
            <a:r>
              <a:rPr lang="ru-RU" sz="2400" dirty="0" smtClean="0"/>
              <a:t>в</a:t>
            </a:r>
            <a:r>
              <a:rPr lang="en-US" sz="2400" dirty="0" err="1" smtClean="0"/>
              <a:t>ap</a:t>
            </a:r>
            <a:r>
              <a:rPr lang="ru-RU" sz="2400" dirty="0" err="1" smtClean="0"/>
              <a:t>ень</a:t>
            </a:r>
            <a:r>
              <a:rPr lang="en-US" sz="2400" dirty="0" smtClean="0"/>
              <a:t>e </a:t>
            </a:r>
            <a:r>
              <a:rPr lang="ru-RU" sz="2400" dirty="0" smtClean="0"/>
              <a:t>с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a, (</a:t>
            </a:r>
            <a:r>
              <a:rPr lang="ru-RU" sz="2400" dirty="0" smtClean="0"/>
              <a:t>шлепнуть правой ладонью сверху на левую)</a:t>
            </a:r>
          </a:p>
          <a:p>
            <a:r>
              <a:rPr lang="en-US" sz="2400" dirty="0" smtClean="0"/>
              <a:t>B</a:t>
            </a:r>
            <a:r>
              <a:rPr lang="ru-RU" sz="2400" dirty="0" err="1" smtClean="0"/>
              <a:t>ым</a:t>
            </a:r>
            <a:r>
              <a:rPr lang="en-US" sz="2400" dirty="0" smtClean="0"/>
              <a:t>a</a:t>
            </a:r>
            <a:r>
              <a:rPr lang="ru-RU" sz="2400" dirty="0" err="1" smtClean="0"/>
              <a:t>з</a:t>
            </a:r>
            <a:r>
              <a:rPr lang="en-US" sz="2400" dirty="0" smtClean="0"/>
              <a:t>a</a:t>
            </a:r>
            <a:r>
              <a:rPr lang="ru-RU" sz="2400" dirty="0" smtClean="0"/>
              <a:t>л</a:t>
            </a:r>
            <a:r>
              <a:rPr lang="en-US" sz="2400" dirty="0" smtClean="0"/>
              <a:t>a </a:t>
            </a:r>
            <a:r>
              <a:rPr lang="ru-RU" sz="2400" dirty="0" smtClean="0"/>
              <a:t>б</a:t>
            </a:r>
            <a:r>
              <a:rPr lang="en-US" sz="2400" dirty="0" smtClean="0"/>
              <a:t>p</a:t>
            </a:r>
            <a:r>
              <a:rPr lang="ru-RU" sz="2400" dirty="0" err="1" smtClean="0"/>
              <a:t>ю</a:t>
            </a:r>
            <a:r>
              <a:rPr lang="en-US" sz="2400" dirty="0" smtClean="0"/>
              <a:t>xo (</a:t>
            </a:r>
            <a:r>
              <a:rPr lang="ru-RU" sz="2400" dirty="0" smtClean="0"/>
              <a:t>потереть ладошки)</a:t>
            </a:r>
          </a:p>
          <a:p>
            <a:r>
              <a:rPr lang="ru-RU" sz="2400" dirty="0" smtClean="0"/>
              <a:t>Д</a:t>
            </a:r>
            <a:r>
              <a:rPr lang="en-US" sz="2400" dirty="0" smtClean="0"/>
              <a:t>a</a:t>
            </a:r>
            <a:r>
              <a:rPr lang="ru-RU" sz="2400" dirty="0" err="1" smtClean="0"/>
              <a:t>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п</a:t>
            </a:r>
            <a:r>
              <a:rPr lang="en-US" sz="2400" dirty="0" smtClean="0"/>
              <a:t>o</a:t>
            </a:r>
            <a:r>
              <a:rPr lang="ru-RU" sz="2400" dirty="0" smtClean="0"/>
              <a:t>л</a:t>
            </a:r>
            <a:r>
              <a:rPr lang="en-US" sz="2400" dirty="0" smtClean="0"/>
              <a:t>e</a:t>
            </a:r>
            <a:r>
              <a:rPr lang="ru-RU" sz="2400" dirty="0" smtClean="0"/>
              <a:t>т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 (</a:t>
            </a:r>
            <a:r>
              <a:rPr lang="ru-RU" sz="2400" dirty="0" smtClean="0"/>
              <a:t>правая рука машет дальше, а левая остается на месте)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2606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/>
              <a:t>Артикуляционная гимнастика</a:t>
            </a:r>
          </a:p>
          <a:p>
            <a:pPr fontAlgn="base"/>
            <a:r>
              <a:rPr lang="ru-RU" sz="2400" dirty="0" smtClean="0"/>
              <a:t>Упражнения на артикуляцию для детей помогут увеличить подвижность языка, губ, щек, скоординировать их работу, научат речевые органы правильно двигаться и занимать нужное положение для чистоты звукопроизношения.</a:t>
            </a:r>
            <a:endParaRPr lang="ru-RU" sz="2400" dirty="0"/>
          </a:p>
        </p:txBody>
      </p:sp>
      <p:pic>
        <p:nvPicPr>
          <p:cNvPr id="8" name="Picture 2" descr="C:\Users\USER\Desktop\3101201617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996952"/>
            <a:ext cx="3312368" cy="3215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AutoShape 2" descr="Упражнения на артикуля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3" name="Picture 3" descr="C:\Users\Букины\Desktop\Uprazhneniya-na-artikulyatsiy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54006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26064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Речевой (фонематический) слух </a:t>
            </a:r>
            <a:r>
              <a:rPr lang="ru-RU" sz="2400" dirty="0" smtClean="0"/>
              <a:t>– это способность улавливать и различать на слух звуки (фонемы) родного языка, а также понимать смысл различного сочетания звуков – слова, фразы, тексты. </a:t>
            </a:r>
          </a:p>
          <a:p>
            <a:pPr algn="just"/>
            <a:endParaRPr lang="ru-RU" sz="2400" dirty="0" smtClean="0"/>
          </a:p>
          <a:p>
            <a:r>
              <a:rPr lang="ru-RU" sz="2400" b="1" dirty="0" smtClean="0"/>
              <a:t>Выдели слово.</a:t>
            </a:r>
          </a:p>
          <a:p>
            <a:r>
              <a:rPr lang="ru-RU" sz="2400" dirty="0" smtClean="0"/>
              <a:t>Предложите детям хлопать в ладоши (топать ногой, ударять по коленкам, поднимать руку вверх...) тогда, когда они услышат слова, с заданным звуком.</a:t>
            </a:r>
          </a:p>
          <a:p>
            <a:r>
              <a:rPr lang="ru-RU" sz="2400" dirty="0" smtClean="0"/>
              <a:t>Какой звук есть во всех словах?</a:t>
            </a:r>
          </a:p>
          <a:p>
            <a:r>
              <a:rPr lang="ru-RU" sz="2400" dirty="0" smtClean="0"/>
              <a:t>Взрослый произносит три-четыре слова, в каждом из которых есть один и тот же звук: шуба, кошка, мышь- и спрашивает у ребенка, какой звук есть во всех этих словах.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751344"/>
            <a:ext cx="83529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Подумай, не торопись.</a:t>
            </a:r>
          </a:p>
          <a:p>
            <a:r>
              <a:rPr lang="ru-RU" sz="2400" dirty="0" smtClean="0"/>
              <a:t>Предложите детям несколько заданий на сообразительность :</a:t>
            </a:r>
            <a:br>
              <a:rPr lang="ru-RU" sz="2400" dirty="0" smtClean="0"/>
            </a:br>
            <a:r>
              <a:rPr lang="ru-RU" sz="2400" dirty="0" smtClean="0"/>
              <a:t>- Подбери слово, которое начинается на последний звук слова стол. </a:t>
            </a:r>
            <a:br>
              <a:rPr lang="ru-RU" sz="2400" dirty="0" smtClean="0"/>
            </a:br>
            <a:r>
              <a:rPr lang="ru-RU" sz="2400" dirty="0" smtClean="0"/>
              <a:t>- Вспомни название птицы, в котором был бы последний звук слова сыр. (Воробей, грач…) </a:t>
            </a:r>
            <a:br>
              <a:rPr lang="ru-RU" sz="2400" dirty="0" smtClean="0"/>
            </a:br>
            <a:r>
              <a:rPr lang="ru-RU" sz="2400" dirty="0" smtClean="0"/>
              <a:t>- Подбери слово, чтобы первый звук был бы к, а последний – а. </a:t>
            </a:r>
            <a:br>
              <a:rPr lang="ru-RU" sz="2400" dirty="0" smtClean="0"/>
            </a:br>
            <a:r>
              <a:rPr lang="ru-RU" sz="2400" dirty="0" smtClean="0"/>
              <a:t>- Предложите ребенку назвать предмет в комнате с заданным звуком. Например: Что заканчивается на "А"; что начитается на "С", в середине слова звук "Т" и.т.д.</a:t>
            </a:r>
            <a:br>
              <a:rPr lang="ru-RU" sz="2400" dirty="0" smtClean="0"/>
            </a:br>
            <a:r>
              <a:rPr lang="ru-RU" sz="2400" dirty="0" smtClean="0"/>
              <a:t>Вариант: То же самое задание с картинками из лото или сюжетной картинкой. Можно использовать иллюстрации. </a:t>
            </a:r>
            <a:br>
              <a:rPr lang="ru-RU" sz="2400" dirty="0" smtClean="0"/>
            </a:br>
            <a:endParaRPr lang="ru-RU" sz="24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Точно также осознанная речь ребёнка начинается со </a:t>
            </a:r>
            <a:r>
              <a:rPr lang="ru-RU" sz="2400" b="1" dirty="0" smtClean="0"/>
              <a:t>звукоподражаний</a:t>
            </a:r>
            <a:r>
              <a:rPr lang="ru-RU" sz="2400" dirty="0" smtClean="0"/>
              <a:t>. Произнесение звукоподражаний способствует тренировке артикуляционного аппарата, даёт возможность соотносить слово и предмет, который оно называет, а, следовательно, ускоряет переход к полноценной речи.</a:t>
            </a:r>
          </a:p>
          <a:p>
            <a:r>
              <a:rPr lang="ru-RU" sz="2400" dirty="0" smtClean="0"/>
              <a:t>1) Вначале работаем над </a:t>
            </a:r>
            <a:r>
              <a:rPr lang="ru-RU" sz="2400" b="1" dirty="0" smtClean="0"/>
              <a:t>гласными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 Девочка качает куклу: «</a:t>
            </a:r>
            <a:r>
              <a:rPr lang="ru-RU" sz="2400" i="1" dirty="0" smtClean="0"/>
              <a:t>А-а-а!</a:t>
            </a:r>
            <a:r>
              <a:rPr lang="ru-RU" sz="2400" dirty="0" smtClean="0"/>
              <a:t>». Одновременно имитируем укачивание куклы. Обращаем внимание ребёнка на свой рот, показываем, как нужно открывать рот, когда поём.</a:t>
            </a:r>
          </a:p>
          <a:p>
            <a:r>
              <a:rPr lang="ru-RU" sz="2400" dirty="0" smtClean="0"/>
              <a:t>- У мальчика болит ухо: «</a:t>
            </a:r>
            <a:r>
              <a:rPr lang="ru-RU" sz="2400" i="1" dirty="0" smtClean="0"/>
              <a:t>О-о-о!</a:t>
            </a:r>
            <a:r>
              <a:rPr lang="ru-RU" sz="2400" dirty="0" smtClean="0"/>
              <a:t>». Прижимаем ладошку к уху и качаем головой.</a:t>
            </a:r>
          </a:p>
          <a:p>
            <a:r>
              <a:rPr lang="ru-RU" sz="2400" dirty="0" smtClean="0"/>
              <a:t>- Показываем игрушечную лошадку: «</a:t>
            </a:r>
            <a:r>
              <a:rPr lang="ru-RU" sz="2400" i="1" dirty="0" smtClean="0"/>
              <a:t>И-и-и!</a:t>
            </a:r>
            <a:r>
              <a:rPr lang="ru-RU" sz="2400" dirty="0" smtClean="0"/>
              <a:t>». Обращаем внимание малыша, что губы растянуты в улыбку.</a:t>
            </a:r>
          </a:p>
          <a:p>
            <a:pPr>
              <a:buFontTx/>
              <a:buChar char="-"/>
            </a:pPr>
            <a:r>
              <a:rPr lang="ru-RU" sz="2400" dirty="0" smtClean="0"/>
              <a:t>Гудит пароход: «</a:t>
            </a:r>
            <a:r>
              <a:rPr lang="ru-RU" sz="2400" i="1" dirty="0" smtClean="0"/>
              <a:t>У-у-у!</a:t>
            </a:r>
            <a:r>
              <a:rPr lang="ru-RU" sz="2400" dirty="0" smtClean="0"/>
              <a:t>». Демонстрируем, как губы вытянуты трубочкой.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A43E313FAAE8499427828F1AFDBF41" ma:contentTypeVersion="0" ma:contentTypeDescription="Создание документа." ma:contentTypeScope="" ma:versionID="34264aecf09140049d042109b8869b25">
  <xsd:schema xmlns:xsd="http://www.w3.org/2001/XMLSchema" xmlns:p="http://schemas.microsoft.com/office/2006/metadata/properties" targetNamespace="http://schemas.microsoft.com/office/2006/metadata/properties" ma:root="true" ma:fieldsID="675046c3b3c761a0fb0d20c775fe9c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80AB62-EFF0-441F-A953-4A7FF0375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B3D77FB-4C5E-4050-A3E7-17C972DA2834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6AF1255-984B-4BB5-AA33-0585AA1B86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419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Букины</cp:lastModifiedBy>
  <cp:revision>10</cp:revision>
  <dcterms:created xsi:type="dcterms:W3CDTF">2017-06-08T07:19:37Z</dcterms:created>
  <dcterms:modified xsi:type="dcterms:W3CDTF">2021-03-10T16:40:28Z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0x010100E2A43E313FAAE8499427828F1AFDBF41</vt:lpwstr>
  </property>
</Properties>
</file>